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8"/>
  </p:handoutMasterIdLst>
  <p:sldIdLst>
    <p:sldId id="256" r:id="rId2"/>
    <p:sldId id="261" r:id="rId3"/>
    <p:sldId id="262" r:id="rId4"/>
    <p:sldId id="263" r:id="rId5"/>
    <p:sldId id="264" r:id="rId6"/>
    <p:sldId id="277" r:id="rId7"/>
    <p:sldId id="276" r:id="rId8"/>
    <p:sldId id="278" r:id="rId9"/>
    <p:sldId id="284" r:id="rId10"/>
    <p:sldId id="285" r:id="rId11"/>
    <p:sldId id="281" r:id="rId12"/>
    <p:sldId id="286" r:id="rId13"/>
    <p:sldId id="282" r:id="rId14"/>
    <p:sldId id="283" r:id="rId15"/>
    <p:sldId id="287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EB35"/>
    <a:srgbClr val="3CE016"/>
    <a:srgbClr val="FF5330"/>
    <a:srgbClr val="F5DFD1"/>
    <a:srgbClr val="97000B"/>
    <a:srgbClr val="B83027"/>
    <a:srgbClr val="00FFFF"/>
    <a:srgbClr val="0070C0"/>
    <a:srgbClr val="ED7D31"/>
    <a:srgbClr val="2936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gif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4946376"/>
            <a:ext cx="9834465" cy="9561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33C4C69F-76D5-476E-8E00-90D89A847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699" y="2610037"/>
            <a:ext cx="7813618" cy="2747606"/>
          </a:xfrm>
        </p:spPr>
        <p:txBody>
          <a:bodyPr>
            <a:noAutofit/>
          </a:bodyPr>
          <a:lstStyle/>
          <a:p>
            <a:pPr algn="l"/>
            <a:br>
              <a:rPr lang="ru-RU" sz="5400" dirty="0"/>
            </a:br>
            <a:br>
              <a:rPr lang="ru-RU" sz="5400" dirty="0"/>
            </a:br>
            <a:r>
              <a:rPr lang="en-GB" sz="4800" dirty="0" err="1"/>
              <a:t>MutationDetector</a:t>
            </a:r>
            <a:r>
              <a:rPr lang="en-GB" sz="4800" dirty="0"/>
              <a:t>.</a:t>
            </a:r>
            <a:r>
              <a:rPr lang="ru-RU" sz="4800" dirty="0"/>
              <a:t> Программное обеспечение для обнаружения точечных аминокислотных замен</a:t>
            </a:r>
            <a:endParaRPr lang="ru-RU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9B13A-E231-41A9-9830-D8EE1D9B89B1}"/>
              </a:ext>
            </a:extLst>
          </p:cNvPr>
          <p:cNvSpPr txBox="1"/>
          <p:nvPr/>
        </p:nvSpPr>
        <p:spPr>
          <a:xfrm>
            <a:off x="6246098" y="5163870"/>
            <a:ext cx="28712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/>
              <a:t>Работу выполнил: Бриллиантов Кирилл</a:t>
            </a:r>
            <a:endParaRPr lang="en-GB" dirty="0"/>
          </a:p>
          <a:p>
            <a:pPr algn="r"/>
            <a:r>
              <a:rPr lang="ru-RU" dirty="0"/>
              <a:t>Научный руководитель: </a:t>
            </a:r>
          </a:p>
          <a:p>
            <a:pPr algn="r"/>
            <a:r>
              <a:rPr lang="ru-RU" dirty="0"/>
              <a:t>Вяткина Кира Вадимовна</a:t>
            </a:r>
            <a:endParaRPr lang="en-GB" dirty="0"/>
          </a:p>
          <a:p>
            <a:pPr algn="r"/>
            <a:r>
              <a:rPr lang="ru-RU" dirty="0"/>
              <a:t>		</a:t>
            </a:r>
            <a:r>
              <a:rPr lang="en-GB" dirty="0"/>
              <a:t>201</a:t>
            </a:r>
            <a:r>
              <a:rPr lang="ru-RU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19-01-18 00-03-31-483">
            <a:hlinkClick r:id="" action="ppaction://media"/>
            <a:extLst>
              <a:ext uri="{FF2B5EF4-FFF2-40B4-BE49-F238E27FC236}">
                <a16:creationId xmlns:a16="http://schemas.microsoft.com/office/drawing/2014/main" id="{135F3111-4DD5-4A1D-89D6-986CE19912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7950"/>
            <a:ext cx="9144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6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6F42768E-EEC3-4BED-A793-E30EDEED3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" r="903" b="5167"/>
          <a:stretch/>
        </p:blipFill>
        <p:spPr>
          <a:xfrm>
            <a:off x="399084" y="1673213"/>
            <a:ext cx="8342318" cy="4310337"/>
          </a:xfrm>
          <a:prstGeom prst="rect">
            <a:avLst/>
          </a:prstGeom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10/12</a:t>
              </a: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E8188329-7588-4E6C-B7FC-B98494C7A8C9}"/>
              </a:ext>
            </a:extLst>
          </p:cNvPr>
          <p:cNvGrpSpPr/>
          <p:nvPr/>
        </p:nvGrpSpPr>
        <p:grpSpPr>
          <a:xfrm>
            <a:off x="2699236" y="2678665"/>
            <a:ext cx="4722495" cy="2179130"/>
            <a:chOff x="2699236" y="2678665"/>
            <a:chExt cx="4722495" cy="2179130"/>
          </a:xfrm>
        </p:grpSpPr>
        <p:sp>
          <p:nvSpPr>
            <p:cNvPr id="41" name="Равнобедренный треугольник 40">
              <a:extLst>
                <a:ext uri="{FF2B5EF4-FFF2-40B4-BE49-F238E27FC236}">
                  <a16:creationId xmlns:a16="http://schemas.microsoft.com/office/drawing/2014/main" id="{F5F765A0-F46B-4CDA-A60B-AB4B08D78118}"/>
                </a:ext>
              </a:extLst>
            </p:cNvPr>
            <p:cNvSpPr/>
            <p:nvPr/>
          </p:nvSpPr>
          <p:spPr>
            <a:xfrm>
              <a:off x="6444762" y="3286193"/>
              <a:ext cx="976969" cy="868557"/>
            </a:xfrm>
            <a:prstGeom prst="triangle">
              <a:avLst>
                <a:gd name="adj" fmla="val 0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919258F2-557B-482C-B3DA-34650E0ECE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747" t="49351" r="3106" b="19674"/>
            <a:stretch/>
          </p:blipFill>
          <p:spPr>
            <a:xfrm>
              <a:off x="2699236" y="2678665"/>
              <a:ext cx="3745527" cy="217913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676F1755-A596-4FB3-BAC4-190C229FC096}"/>
              </a:ext>
            </a:extLst>
          </p:cNvPr>
          <p:cNvGrpSpPr/>
          <p:nvPr/>
        </p:nvGrpSpPr>
        <p:grpSpPr>
          <a:xfrm>
            <a:off x="2695721" y="2682021"/>
            <a:ext cx="4726010" cy="2176272"/>
            <a:chOff x="2695721" y="2681523"/>
            <a:chExt cx="4726010" cy="2176272"/>
          </a:xfrm>
        </p:grpSpPr>
        <p:sp>
          <p:nvSpPr>
            <p:cNvPr id="48" name="Равнобедренный треугольник 47">
              <a:extLst>
                <a:ext uri="{FF2B5EF4-FFF2-40B4-BE49-F238E27FC236}">
                  <a16:creationId xmlns:a16="http://schemas.microsoft.com/office/drawing/2014/main" id="{1DF880C5-368A-48F4-BE5B-A1F39078EE96}"/>
                </a:ext>
              </a:extLst>
            </p:cNvPr>
            <p:cNvSpPr/>
            <p:nvPr/>
          </p:nvSpPr>
          <p:spPr>
            <a:xfrm flipV="1">
              <a:off x="6444762" y="3010944"/>
              <a:ext cx="976969" cy="1143804"/>
            </a:xfrm>
            <a:prstGeom prst="triangle">
              <a:avLst>
                <a:gd name="adj" fmla="val 1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A1142CDC-1154-470F-AC54-FF9CB610684E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72136" t="7786" r="903" b="68641"/>
            <a:stretch/>
          </p:blipFill>
          <p:spPr>
            <a:xfrm>
              <a:off x="2695721" y="2681523"/>
              <a:ext cx="3749040" cy="21762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Заголовок 1">
            <a:extLst>
              <a:ext uri="{FF2B5EF4-FFF2-40B4-BE49-F238E27FC236}">
                <a16:creationId xmlns:a16="http://schemas.microsoft.com/office/drawing/2014/main" id="{93CBC93E-4F69-4FE7-A4EC-1D9904C95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Интерфейс. Общий план</a:t>
            </a:r>
          </a:p>
        </p:txBody>
      </p:sp>
    </p:spTree>
    <p:extLst>
      <p:ext uri="{BB962C8B-B14F-4D97-AF65-F5344CB8AC3E}">
        <p14:creationId xmlns:p14="http://schemas.microsoft.com/office/powerpoint/2010/main" val="3648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3AF6F3B-87E5-4998-B5C9-0788CC0C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Интерфейс. Тестирование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9837B1-1230-4D30-A99F-D2EE9F34CDB9}"/>
              </a:ext>
            </a:extLst>
          </p:cNvPr>
          <p:cNvSpPr txBox="1"/>
          <p:nvPr/>
        </p:nvSpPr>
        <p:spPr>
          <a:xfrm>
            <a:off x="628650" y="1653706"/>
            <a:ext cx="8610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Раннее исследованные пептиды:</a:t>
            </a:r>
            <a:endParaRPr lang="en-US" dirty="0"/>
          </a:p>
          <a:p>
            <a:r>
              <a:rPr lang="en-US" dirty="0"/>
              <a:t>EAATQEDPEQVPELAAHEVSASEAEERPVAEEEILLR 4114.93952</a:t>
            </a:r>
            <a:r>
              <a:rPr lang="ru-RU" dirty="0"/>
              <a:t> </a:t>
            </a:r>
            <a:r>
              <a:rPr lang="en-GB" dirty="0"/>
              <a:t>SMLA Prefix</a:t>
            </a:r>
          </a:p>
          <a:p>
            <a:endParaRPr lang="en-GB" dirty="0"/>
          </a:p>
          <a:p>
            <a:r>
              <a:rPr lang="en-GB" dirty="0"/>
              <a:t>A-&gt;V, Q-&gt;R</a:t>
            </a:r>
          </a:p>
          <a:p>
            <a:endParaRPr lang="en-US" dirty="0"/>
          </a:p>
          <a:p>
            <a:r>
              <a:rPr lang="en-US" dirty="0"/>
              <a:t>YASSVRSPHPAIQPLQAPQPAVHVQGQEPLTASMLAAAPPQEQK 4653.40152 QEDP Suffix</a:t>
            </a:r>
          </a:p>
          <a:p>
            <a:endParaRPr lang="en-US" dirty="0"/>
          </a:p>
          <a:p>
            <a:r>
              <a:rPr lang="en-US" dirty="0"/>
              <a:t>A-&gt;V</a:t>
            </a:r>
            <a:endParaRPr lang="ru-RU" dirty="0"/>
          </a:p>
          <a:p>
            <a:endParaRPr lang="ru-RU" dirty="0"/>
          </a:p>
          <a:p>
            <a:r>
              <a:rPr lang="ru-RU" dirty="0"/>
              <a:t>Разработанная программа выдала правильные результаты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A5DB980-77BF-4A8B-8962-85BD4AD4C143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F22784CE-621C-4460-A8AE-8E78F4DA6B90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EBCA2B8-C6DE-4644-9ADB-E46BF0E36DCE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11/12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3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2D1D141-F6F8-4DAB-ACA1-6EA14EEA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33715-251E-4679-9940-1A1E1B15DA86}"/>
              </a:ext>
            </a:extLst>
          </p:cNvPr>
          <p:cNvSpPr txBox="1"/>
          <p:nvPr/>
        </p:nvSpPr>
        <p:spPr>
          <a:xfrm>
            <a:off x="628650" y="1537067"/>
            <a:ext cx="8078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Разработано программное обеспечение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Протестировано на ранее исследованных белках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 будущем планируется расширение функционала приложения, для решения более специфических задач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60FB8-107F-4F77-B368-A929E29096B6}"/>
              </a:ext>
            </a:extLst>
          </p:cNvPr>
          <p:cNvSpPr txBox="1"/>
          <p:nvPr/>
        </p:nvSpPr>
        <p:spPr>
          <a:xfrm>
            <a:off x="628650" y="3428999"/>
            <a:ext cx="6153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Код программы вы можете найти здесь: https://github.com/KirillBrilliantov/BioInformatics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7853-86F5-4148-BAE0-1B900928E0C9}"/>
              </a:ext>
            </a:extLst>
          </p:cNvPr>
          <p:cNvSpPr txBox="1"/>
          <p:nvPr/>
        </p:nvSpPr>
        <p:spPr>
          <a:xfrm>
            <a:off x="1807418" y="5417118"/>
            <a:ext cx="5529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/>
              <a:t>Спасибо за внимание!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3C673FD-3097-4AA0-ACF9-207E1AC6D7CD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344F3240-AF5C-42B8-A945-BAB79445397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E055F2-0BA8-4A20-9C40-BF20755FB422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12/12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05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10578ED6-719E-4DD8-8F8D-5B6243065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33" y="2263775"/>
            <a:ext cx="7840133" cy="233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8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3D0356-34B4-4996-8369-AB0E936628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2280708"/>
            <a:ext cx="7789333" cy="229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1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Slide title</a:t>
            </a:r>
            <a:endParaRPr lang="ru-RU" dirty="0">
              <a:latin typeface="+mn-lt"/>
            </a:endParaRPr>
          </a:p>
        </p:txBody>
      </p:sp>
      <p:grpSp>
        <p:nvGrpSpPr>
          <p:cNvPr id="4" name="Group 92"/>
          <p:cNvGrpSpPr>
            <a:grpSpLocks/>
          </p:cNvGrpSpPr>
          <p:nvPr/>
        </p:nvGrpSpPr>
        <p:grpSpPr bwMode="auto">
          <a:xfrm>
            <a:off x="2055482" y="1839802"/>
            <a:ext cx="5068887" cy="530225"/>
            <a:chOff x="1269" y="1296"/>
            <a:chExt cx="3193" cy="334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gray">
            <a:xfrm>
              <a:off x="1422" y="1296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gray">
            <a:xfrm>
              <a:off x="1525" y="1342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7" name="Group 55"/>
            <p:cNvGrpSpPr>
              <a:grpSpLocks/>
            </p:cNvGrpSpPr>
            <p:nvPr/>
          </p:nvGrpSpPr>
          <p:grpSpPr bwMode="auto">
            <a:xfrm>
              <a:off x="1269" y="1324"/>
              <a:ext cx="266" cy="298"/>
              <a:chOff x="1415" y="1276"/>
              <a:chExt cx="266" cy="298"/>
            </a:xfrm>
          </p:grpSpPr>
          <p:grpSp>
            <p:nvGrpSpPr>
              <p:cNvPr id="8" name="Group 56"/>
              <p:cNvGrpSpPr>
                <a:grpSpLocks/>
              </p:cNvGrpSpPr>
              <p:nvPr/>
            </p:nvGrpSpPr>
            <p:grpSpPr bwMode="auto">
              <a:xfrm>
                <a:off x="1415" y="1276"/>
                <a:ext cx="266" cy="298"/>
                <a:chOff x="1415" y="1276"/>
                <a:chExt cx="266" cy="298"/>
              </a:xfrm>
            </p:grpSpPr>
            <p:pic>
              <p:nvPicPr>
                <p:cNvPr id="10" name="Picture 57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" name="Oval 58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9900"/>
                    </a:gs>
                    <a:gs pos="100000">
                      <a:srgbClr val="FF9900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12" name="Oval 59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9900">
                        <a:gamma/>
                        <a:shade val="63529"/>
                        <a:invGamma/>
                      </a:srgbClr>
                    </a:gs>
                    <a:gs pos="100000">
                      <a:srgbClr val="FF9900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13" name="Picture 60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9" name="Text Box 61"/>
              <p:cNvSpPr txBox="1">
                <a:spLocks noChangeArrowheads="1"/>
              </p:cNvSpPr>
              <p:nvPr/>
            </p:nvSpPr>
            <p:spPr bwMode="gray">
              <a:xfrm>
                <a:off x="1441" y="129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14" name="Group 93"/>
          <p:cNvGrpSpPr>
            <a:grpSpLocks/>
          </p:cNvGrpSpPr>
          <p:nvPr/>
        </p:nvGrpSpPr>
        <p:grpSpPr bwMode="auto">
          <a:xfrm>
            <a:off x="2053894" y="2601802"/>
            <a:ext cx="5070475" cy="549275"/>
            <a:chOff x="1268" y="1776"/>
            <a:chExt cx="3194" cy="346"/>
          </a:xfrm>
        </p:grpSpPr>
        <p:sp>
          <p:nvSpPr>
            <p:cNvPr id="15" name="AutoShape 13"/>
            <p:cNvSpPr>
              <a:spLocks noChangeArrowheads="1"/>
            </p:cNvSpPr>
            <p:nvPr/>
          </p:nvSpPr>
          <p:spPr bwMode="gray">
            <a:xfrm>
              <a:off x="1422" y="1776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16" name="Text Box 21"/>
            <p:cNvSpPr txBox="1">
              <a:spLocks noChangeArrowheads="1"/>
            </p:cNvSpPr>
            <p:nvPr/>
          </p:nvSpPr>
          <p:spPr bwMode="gray">
            <a:xfrm>
              <a:off x="1525" y="1824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17" name="Group 62"/>
            <p:cNvGrpSpPr>
              <a:grpSpLocks/>
            </p:cNvGrpSpPr>
            <p:nvPr/>
          </p:nvGrpSpPr>
          <p:grpSpPr bwMode="auto">
            <a:xfrm>
              <a:off x="1268" y="1824"/>
              <a:ext cx="266" cy="298"/>
              <a:chOff x="1414" y="1776"/>
              <a:chExt cx="266" cy="298"/>
            </a:xfrm>
          </p:grpSpPr>
          <p:grpSp>
            <p:nvGrpSpPr>
              <p:cNvPr id="18" name="Group 63"/>
              <p:cNvGrpSpPr>
                <a:grpSpLocks/>
              </p:cNvGrpSpPr>
              <p:nvPr/>
            </p:nvGrpSpPr>
            <p:grpSpPr bwMode="auto">
              <a:xfrm>
                <a:off x="1414" y="1776"/>
                <a:ext cx="266" cy="298"/>
                <a:chOff x="1415" y="1276"/>
                <a:chExt cx="266" cy="298"/>
              </a:xfrm>
            </p:grpSpPr>
            <p:pic>
              <p:nvPicPr>
                <p:cNvPr id="20" name="Picture 64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Oval 65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CF71A"/>
                    </a:gs>
                    <a:gs pos="100000">
                      <a:srgbClr val="FCF71A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22" name="Oval 66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CF71A">
                        <a:gamma/>
                        <a:shade val="63529"/>
                        <a:invGamma/>
                      </a:srgbClr>
                    </a:gs>
                    <a:gs pos="100000">
                      <a:srgbClr val="FCF71A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23" name="Picture 67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9" name="Text Box 68"/>
              <p:cNvSpPr txBox="1">
                <a:spLocks noChangeArrowheads="1"/>
              </p:cNvSpPr>
              <p:nvPr/>
            </p:nvSpPr>
            <p:spPr bwMode="gray">
              <a:xfrm>
                <a:off x="1440" y="179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2</a:t>
                </a:r>
              </a:p>
            </p:txBody>
          </p:sp>
        </p:grpSp>
      </p:grpSp>
      <p:grpSp>
        <p:nvGrpSpPr>
          <p:cNvPr id="24" name="Group 94"/>
          <p:cNvGrpSpPr>
            <a:grpSpLocks/>
          </p:cNvGrpSpPr>
          <p:nvPr/>
        </p:nvGrpSpPr>
        <p:grpSpPr bwMode="auto">
          <a:xfrm>
            <a:off x="2057069" y="3349515"/>
            <a:ext cx="5067300" cy="547687"/>
            <a:chOff x="1270" y="2247"/>
            <a:chExt cx="3192" cy="345"/>
          </a:xfrm>
        </p:grpSpPr>
        <p:sp>
          <p:nvSpPr>
            <p:cNvPr id="25" name="AutoShape 23"/>
            <p:cNvSpPr>
              <a:spLocks noChangeArrowheads="1"/>
            </p:cNvSpPr>
            <p:nvPr/>
          </p:nvSpPr>
          <p:spPr bwMode="gray">
            <a:xfrm>
              <a:off x="1422" y="224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26" name="Text Box 31"/>
            <p:cNvSpPr txBox="1">
              <a:spLocks noChangeArrowheads="1"/>
            </p:cNvSpPr>
            <p:nvPr/>
          </p:nvSpPr>
          <p:spPr bwMode="gray">
            <a:xfrm>
              <a:off x="1525" y="229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27" name="Group 69"/>
            <p:cNvGrpSpPr>
              <a:grpSpLocks/>
            </p:cNvGrpSpPr>
            <p:nvPr/>
          </p:nvGrpSpPr>
          <p:grpSpPr bwMode="auto">
            <a:xfrm>
              <a:off x="1270" y="2294"/>
              <a:ext cx="266" cy="298"/>
              <a:chOff x="1416" y="2246"/>
              <a:chExt cx="266" cy="298"/>
            </a:xfrm>
          </p:grpSpPr>
          <p:sp>
            <p:nvSpPr>
              <p:cNvPr id="28" name="Text Box 70"/>
              <p:cNvSpPr txBox="1">
                <a:spLocks noChangeArrowheads="1"/>
              </p:cNvSpPr>
              <p:nvPr/>
            </p:nvSpPr>
            <p:spPr bwMode="gray">
              <a:xfrm>
                <a:off x="1435" y="2267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3</a:t>
                </a:r>
              </a:p>
            </p:txBody>
          </p:sp>
          <p:grpSp>
            <p:nvGrpSpPr>
              <p:cNvPr id="29" name="Group 71"/>
              <p:cNvGrpSpPr>
                <a:grpSpLocks/>
              </p:cNvGrpSpPr>
              <p:nvPr/>
            </p:nvGrpSpPr>
            <p:grpSpPr bwMode="auto">
              <a:xfrm>
                <a:off x="1416" y="2246"/>
                <a:ext cx="266" cy="298"/>
                <a:chOff x="1415" y="1276"/>
                <a:chExt cx="266" cy="298"/>
              </a:xfrm>
            </p:grpSpPr>
            <p:pic>
              <p:nvPicPr>
                <p:cNvPr id="31" name="Picture 72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2" name="Oval 73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10E470"/>
                    </a:gs>
                    <a:gs pos="100000">
                      <a:srgbClr val="10E470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33" name="Oval 74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10E470">
                        <a:gamma/>
                        <a:shade val="63529"/>
                        <a:invGamma/>
                      </a:srgbClr>
                    </a:gs>
                    <a:gs pos="100000">
                      <a:srgbClr val="10E470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34" name="Picture 75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30" name="Text Box 76"/>
              <p:cNvSpPr txBox="1">
                <a:spLocks noChangeArrowheads="1"/>
              </p:cNvSpPr>
              <p:nvPr/>
            </p:nvSpPr>
            <p:spPr bwMode="gray">
              <a:xfrm>
                <a:off x="1442" y="226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3</a:t>
                </a:r>
              </a:p>
            </p:txBody>
          </p:sp>
        </p:grpSp>
      </p:grpSp>
      <p:grpSp>
        <p:nvGrpSpPr>
          <p:cNvPr id="35" name="Group 95"/>
          <p:cNvGrpSpPr>
            <a:grpSpLocks/>
          </p:cNvGrpSpPr>
          <p:nvPr/>
        </p:nvGrpSpPr>
        <p:grpSpPr bwMode="auto">
          <a:xfrm>
            <a:off x="2053894" y="4111515"/>
            <a:ext cx="5070475" cy="547687"/>
            <a:chOff x="1268" y="2727"/>
            <a:chExt cx="3194" cy="345"/>
          </a:xfrm>
        </p:grpSpPr>
        <p:sp>
          <p:nvSpPr>
            <p:cNvPr id="36" name="AutoShape 33"/>
            <p:cNvSpPr>
              <a:spLocks noChangeArrowheads="1"/>
            </p:cNvSpPr>
            <p:nvPr/>
          </p:nvSpPr>
          <p:spPr bwMode="gray">
            <a:xfrm>
              <a:off x="1422" y="272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37" name="Text Box 41"/>
            <p:cNvSpPr txBox="1">
              <a:spLocks noChangeArrowheads="1"/>
            </p:cNvSpPr>
            <p:nvPr/>
          </p:nvSpPr>
          <p:spPr bwMode="gray">
            <a:xfrm>
              <a:off x="1525" y="277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38" name="Group 77"/>
            <p:cNvGrpSpPr>
              <a:grpSpLocks/>
            </p:cNvGrpSpPr>
            <p:nvPr/>
          </p:nvGrpSpPr>
          <p:grpSpPr bwMode="auto">
            <a:xfrm>
              <a:off x="1268" y="2774"/>
              <a:ext cx="266" cy="298"/>
              <a:chOff x="1414" y="2726"/>
              <a:chExt cx="266" cy="298"/>
            </a:xfrm>
          </p:grpSpPr>
          <p:sp>
            <p:nvSpPr>
              <p:cNvPr id="39" name="Text Box 78"/>
              <p:cNvSpPr txBox="1">
                <a:spLocks noChangeArrowheads="1"/>
              </p:cNvSpPr>
              <p:nvPr/>
            </p:nvSpPr>
            <p:spPr bwMode="gray">
              <a:xfrm>
                <a:off x="1435" y="2748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4</a:t>
                </a:r>
              </a:p>
            </p:txBody>
          </p:sp>
          <p:grpSp>
            <p:nvGrpSpPr>
              <p:cNvPr id="40" name="Group 79"/>
              <p:cNvGrpSpPr>
                <a:grpSpLocks/>
              </p:cNvGrpSpPr>
              <p:nvPr/>
            </p:nvGrpSpPr>
            <p:grpSpPr bwMode="auto">
              <a:xfrm>
                <a:off x="1414" y="2726"/>
                <a:ext cx="266" cy="298"/>
                <a:chOff x="1415" y="1276"/>
                <a:chExt cx="266" cy="298"/>
              </a:xfrm>
            </p:grpSpPr>
            <p:pic>
              <p:nvPicPr>
                <p:cNvPr id="42" name="Picture 80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3" name="Oval 81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A55F9"/>
                    </a:gs>
                    <a:gs pos="100000">
                      <a:srgbClr val="CA55F9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44" name="Oval 82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A55F9">
                        <a:gamma/>
                        <a:shade val="63529"/>
                        <a:invGamma/>
                      </a:srgbClr>
                    </a:gs>
                    <a:gs pos="100000">
                      <a:srgbClr val="CA55F9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45" name="Picture 83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41" name="Text Box 84"/>
              <p:cNvSpPr txBox="1">
                <a:spLocks noChangeArrowheads="1"/>
              </p:cNvSpPr>
              <p:nvPr/>
            </p:nvSpPr>
            <p:spPr bwMode="gray">
              <a:xfrm>
                <a:off x="1440" y="274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46" name="Group 96"/>
          <p:cNvGrpSpPr>
            <a:grpSpLocks/>
          </p:cNvGrpSpPr>
          <p:nvPr/>
        </p:nvGrpSpPr>
        <p:grpSpPr bwMode="auto">
          <a:xfrm>
            <a:off x="2053894" y="4873515"/>
            <a:ext cx="5064125" cy="547687"/>
            <a:chOff x="1268" y="3207"/>
            <a:chExt cx="3190" cy="345"/>
          </a:xfrm>
        </p:grpSpPr>
        <p:sp>
          <p:nvSpPr>
            <p:cNvPr id="47" name="AutoShape 43"/>
            <p:cNvSpPr>
              <a:spLocks noChangeArrowheads="1"/>
            </p:cNvSpPr>
            <p:nvPr/>
          </p:nvSpPr>
          <p:spPr bwMode="gray">
            <a:xfrm>
              <a:off x="1418" y="320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48" name="Text Box 52"/>
            <p:cNvSpPr txBox="1">
              <a:spLocks noChangeArrowheads="1"/>
            </p:cNvSpPr>
            <p:nvPr/>
          </p:nvSpPr>
          <p:spPr bwMode="gray">
            <a:xfrm>
              <a:off x="1521" y="325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49" name="Group 85"/>
            <p:cNvGrpSpPr>
              <a:grpSpLocks/>
            </p:cNvGrpSpPr>
            <p:nvPr/>
          </p:nvGrpSpPr>
          <p:grpSpPr bwMode="auto">
            <a:xfrm>
              <a:off x="1268" y="3254"/>
              <a:ext cx="266" cy="298"/>
              <a:chOff x="1414" y="3206"/>
              <a:chExt cx="266" cy="298"/>
            </a:xfrm>
          </p:grpSpPr>
          <p:grpSp>
            <p:nvGrpSpPr>
              <p:cNvPr id="50" name="Group 86"/>
              <p:cNvGrpSpPr>
                <a:grpSpLocks/>
              </p:cNvGrpSpPr>
              <p:nvPr/>
            </p:nvGrpSpPr>
            <p:grpSpPr bwMode="auto">
              <a:xfrm>
                <a:off x="1414" y="3206"/>
                <a:ext cx="266" cy="298"/>
                <a:chOff x="1415" y="1276"/>
                <a:chExt cx="266" cy="298"/>
              </a:xfrm>
            </p:grpSpPr>
            <p:pic>
              <p:nvPicPr>
                <p:cNvPr id="52" name="Picture 87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3" name="Oval 88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/>
                    </a:gs>
                    <a:gs pos="100000">
                      <a:srgbClr val="4D98E3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54" name="Oval 89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>
                        <a:gamma/>
                        <a:shade val="63529"/>
                        <a:invGamma/>
                      </a:srgbClr>
                    </a:gs>
                    <a:gs pos="100000">
                      <a:srgbClr val="4D98E3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55" name="Picture 90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51" name="Text Box 91"/>
              <p:cNvSpPr txBox="1">
                <a:spLocks noChangeArrowheads="1"/>
              </p:cNvSpPr>
              <p:nvPr/>
            </p:nvSpPr>
            <p:spPr bwMode="gray">
              <a:xfrm>
                <a:off x="1440" y="322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35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D8433-5266-479D-91A4-50BAB54B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Пептиды</a:t>
            </a:r>
            <a:r>
              <a:rPr lang="en-GB" dirty="0"/>
              <a:t> </a:t>
            </a:r>
            <a:r>
              <a:rPr lang="ru-RU" dirty="0"/>
              <a:t>и белки</a:t>
            </a: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13674D4E-F836-4207-BD1D-2D8083AB56FC}"/>
              </a:ext>
            </a:extLst>
          </p:cNvPr>
          <p:cNvGrpSpPr>
            <a:grpSpLocks noChangeAspect="1"/>
          </p:cNvGrpSpPr>
          <p:nvPr/>
        </p:nvGrpSpPr>
        <p:grpSpPr>
          <a:xfrm>
            <a:off x="1291061" y="1887862"/>
            <a:ext cx="6561878" cy="3670236"/>
            <a:chOff x="2757633" y="1034276"/>
            <a:chExt cx="5558039" cy="310876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0A08D00-B314-416E-A7BB-58C50F2349A0}"/>
                </a:ext>
              </a:extLst>
            </p:cNvPr>
            <p:cNvSpPr txBox="1"/>
            <p:nvPr/>
          </p:nvSpPr>
          <p:spPr>
            <a:xfrm>
              <a:off x="6340568" y="3817685"/>
              <a:ext cx="1975104" cy="312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Аминокислоты </a:t>
              </a:r>
            </a:p>
          </p:txBody>
        </p:sp>
        <p:grpSp>
          <p:nvGrpSpPr>
            <p:cNvPr id="5" name="Группа 4">
              <a:extLst>
                <a:ext uri="{FF2B5EF4-FFF2-40B4-BE49-F238E27FC236}">
                  <a16:creationId xmlns:a16="http://schemas.microsoft.com/office/drawing/2014/main" id="{9BDBFC1C-DE0F-4D97-A307-1C97312A33F3}"/>
                </a:ext>
              </a:extLst>
            </p:cNvPr>
            <p:cNvGrpSpPr/>
            <p:nvPr/>
          </p:nvGrpSpPr>
          <p:grpSpPr>
            <a:xfrm>
              <a:off x="4423346" y="1566216"/>
              <a:ext cx="1688493" cy="2567443"/>
              <a:chOff x="4484878" y="1588332"/>
              <a:chExt cx="1688493" cy="2567443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5DF0C8-C41F-4EF0-912A-9E318DC6D49F}"/>
                  </a:ext>
                </a:extLst>
              </p:cNvPr>
              <p:cNvSpPr txBox="1"/>
              <p:nvPr/>
            </p:nvSpPr>
            <p:spPr>
              <a:xfrm>
                <a:off x="4484878" y="3842944"/>
                <a:ext cx="1688493" cy="312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/>
                  <a:t>Пептиды </a:t>
                </a:r>
              </a:p>
            </p:txBody>
          </p:sp>
          <p:grpSp>
            <p:nvGrpSpPr>
              <p:cNvPr id="23" name="Группа 22">
                <a:extLst>
                  <a:ext uri="{FF2B5EF4-FFF2-40B4-BE49-F238E27FC236}">
                    <a16:creationId xmlns:a16="http://schemas.microsoft.com/office/drawing/2014/main" id="{B4C9AC1D-FDC7-47EF-BAF5-FA48A3FA43E0}"/>
                  </a:ext>
                </a:extLst>
              </p:cNvPr>
              <p:cNvGrpSpPr/>
              <p:nvPr/>
            </p:nvGrpSpPr>
            <p:grpSpPr>
              <a:xfrm>
                <a:off x="4605524" y="1588332"/>
                <a:ext cx="1509721" cy="1724260"/>
                <a:chOff x="4750531" y="1591051"/>
                <a:chExt cx="1509721" cy="1724260"/>
              </a:xfrm>
            </p:grpSpPr>
            <p:cxnSp>
              <p:nvCxnSpPr>
                <p:cNvPr id="24" name="Прямая соединительная линия 23">
                  <a:extLst>
                    <a:ext uri="{FF2B5EF4-FFF2-40B4-BE49-F238E27FC236}">
                      <a16:creationId xmlns:a16="http://schemas.microsoft.com/office/drawing/2014/main" id="{4233EE53-1E41-4B27-AE86-414E5104D8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899780" y="2617319"/>
                  <a:ext cx="198120" cy="542544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5" name="Овал 24">
                  <a:extLst>
                    <a:ext uri="{FF2B5EF4-FFF2-40B4-BE49-F238E27FC236}">
                      <a16:creationId xmlns:a16="http://schemas.microsoft.com/office/drawing/2014/main" id="{2B26554F-AFEC-4128-A854-A1A359E52D18}"/>
                    </a:ext>
                  </a:extLst>
                </p:cNvPr>
                <p:cNvSpPr/>
                <p:nvPr/>
              </p:nvSpPr>
              <p:spPr>
                <a:xfrm>
                  <a:off x="5735188" y="3004415"/>
                  <a:ext cx="329184" cy="31089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26" name="Прямая соединительная линия 25">
                  <a:extLst>
                    <a:ext uri="{FF2B5EF4-FFF2-40B4-BE49-F238E27FC236}">
                      <a16:creationId xmlns:a16="http://schemas.microsoft.com/office/drawing/2014/main" id="{BE0ED32F-42A6-4949-A012-26A31E8238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3288" y="2144879"/>
                  <a:ext cx="320040" cy="472440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7" name="Овал 26">
                  <a:extLst>
                    <a:ext uri="{FF2B5EF4-FFF2-40B4-BE49-F238E27FC236}">
                      <a16:creationId xmlns:a16="http://schemas.microsoft.com/office/drawing/2014/main" id="{B2EC6B50-8E4D-40F4-B483-5E92FCB6DC6A}"/>
                    </a:ext>
                  </a:extLst>
                </p:cNvPr>
                <p:cNvSpPr/>
                <p:nvPr/>
              </p:nvSpPr>
              <p:spPr>
                <a:xfrm>
                  <a:off x="5928736" y="2461871"/>
                  <a:ext cx="329184" cy="310896"/>
                </a:xfrm>
                <a:prstGeom prst="ellipse">
                  <a:avLst/>
                </a:prstGeom>
                <a:solidFill>
                  <a:srgbClr val="E66C6C"/>
                </a:solidFill>
                <a:ln>
                  <a:solidFill>
                    <a:srgbClr val="E66C6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28" name="Овал 27">
                  <a:extLst>
                    <a:ext uri="{FF2B5EF4-FFF2-40B4-BE49-F238E27FC236}">
                      <a16:creationId xmlns:a16="http://schemas.microsoft.com/office/drawing/2014/main" id="{A60FC2F4-2700-4589-992C-3AD85B51AA0E}"/>
                    </a:ext>
                  </a:extLst>
                </p:cNvPr>
                <p:cNvSpPr/>
                <p:nvPr/>
              </p:nvSpPr>
              <p:spPr>
                <a:xfrm>
                  <a:off x="5608696" y="2007719"/>
                  <a:ext cx="329184" cy="310896"/>
                </a:xfrm>
                <a:prstGeom prst="ellipse">
                  <a:avLst/>
                </a:prstGeom>
                <a:solidFill>
                  <a:srgbClr val="5CBDD0"/>
                </a:solidFill>
                <a:ln>
                  <a:solidFill>
                    <a:srgbClr val="5CBDD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grpSp>
              <p:nvGrpSpPr>
                <p:cNvPr id="29" name="Группа 28">
                  <a:extLst>
                    <a:ext uri="{FF2B5EF4-FFF2-40B4-BE49-F238E27FC236}">
                      <a16:creationId xmlns:a16="http://schemas.microsoft.com/office/drawing/2014/main" id="{D881B08E-ECB9-422C-BDC1-10CEDD36023A}"/>
                    </a:ext>
                  </a:extLst>
                </p:cNvPr>
                <p:cNvGrpSpPr/>
                <p:nvPr/>
              </p:nvGrpSpPr>
              <p:grpSpPr>
                <a:xfrm>
                  <a:off x="4750531" y="1591051"/>
                  <a:ext cx="687274" cy="1249340"/>
                  <a:chOff x="4750531" y="1591051"/>
                  <a:chExt cx="687274" cy="1249340"/>
                </a:xfrm>
              </p:grpSpPr>
              <p:cxnSp>
                <p:nvCxnSpPr>
                  <p:cNvPr id="30" name="Прямая соединительная линия 29">
                    <a:extLst>
                      <a:ext uri="{FF2B5EF4-FFF2-40B4-BE49-F238E27FC236}">
                        <a16:creationId xmlns:a16="http://schemas.microsoft.com/office/drawing/2014/main" id="{B74F9FEF-23EA-4F07-9CB0-C71E82AE80BD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4865965" y="2165302"/>
                    <a:ext cx="328947" cy="539267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Прямая соединительная линия 30">
                    <a:extLst>
                      <a:ext uri="{FF2B5EF4-FFF2-40B4-BE49-F238E27FC236}">
                        <a16:creationId xmlns:a16="http://schemas.microsoft.com/office/drawing/2014/main" id="{DE41AC3C-234E-419D-B268-86FF517E1114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4894673" y="1749124"/>
                    <a:ext cx="370083" cy="426138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" name="Овал 31">
                    <a:extLst>
                      <a:ext uri="{FF2B5EF4-FFF2-40B4-BE49-F238E27FC236}">
                        <a16:creationId xmlns:a16="http://schemas.microsoft.com/office/drawing/2014/main" id="{D32B5692-69E3-4EEB-BEFC-3DEB7A38D621}"/>
                      </a:ext>
                    </a:extLst>
                  </p:cNvPr>
                  <p:cNvSpPr/>
                  <p:nvPr/>
                </p:nvSpPr>
                <p:spPr>
                  <a:xfrm>
                    <a:off x="5108621" y="1591051"/>
                    <a:ext cx="329184" cy="310896"/>
                  </a:xfrm>
                  <a:prstGeom prst="ellipse">
                    <a:avLst/>
                  </a:prstGeom>
                  <a:solidFill>
                    <a:srgbClr val="9665E5"/>
                  </a:solidFill>
                  <a:ln>
                    <a:solidFill>
                      <a:srgbClr val="9665E5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N</a:t>
                    </a:r>
                    <a:endParaRPr lang="ru-RU" dirty="0"/>
                  </a:p>
                </p:txBody>
              </p:sp>
              <p:sp>
                <p:nvSpPr>
                  <p:cNvPr id="33" name="Овал 32">
                    <a:extLst>
                      <a:ext uri="{FF2B5EF4-FFF2-40B4-BE49-F238E27FC236}">
                        <a16:creationId xmlns:a16="http://schemas.microsoft.com/office/drawing/2014/main" id="{5CE30574-EEB4-417B-937F-A59653B4A4B2}"/>
                      </a:ext>
                    </a:extLst>
                  </p:cNvPr>
                  <p:cNvSpPr/>
                  <p:nvPr/>
                </p:nvSpPr>
                <p:spPr>
                  <a:xfrm>
                    <a:off x="4750531" y="2007719"/>
                    <a:ext cx="329184" cy="310896"/>
                  </a:xfrm>
                  <a:prstGeom prst="ellipse">
                    <a:avLst/>
                  </a:prstGeom>
                  <a:solidFill>
                    <a:srgbClr val="80F066"/>
                  </a:solidFill>
                  <a:ln>
                    <a:solidFill>
                      <a:srgbClr val="80F0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V</a:t>
                    </a:r>
                    <a:endParaRPr lang="ru-RU" dirty="0"/>
                  </a:p>
                </p:txBody>
              </p:sp>
              <p:sp>
                <p:nvSpPr>
                  <p:cNvPr id="34" name="Овал 33">
                    <a:extLst>
                      <a:ext uri="{FF2B5EF4-FFF2-40B4-BE49-F238E27FC236}">
                        <a16:creationId xmlns:a16="http://schemas.microsoft.com/office/drawing/2014/main" id="{03A45460-E1D9-4DD5-822F-A198A5D0900C}"/>
                      </a:ext>
                    </a:extLst>
                  </p:cNvPr>
                  <p:cNvSpPr/>
                  <p:nvPr/>
                </p:nvSpPr>
                <p:spPr>
                  <a:xfrm>
                    <a:off x="4990324" y="2529495"/>
                    <a:ext cx="329184" cy="310896"/>
                  </a:xfrm>
                  <a:prstGeom prst="ellipse">
                    <a:avLst/>
                  </a:prstGeom>
                  <a:solidFill>
                    <a:srgbClr val="ED09D7"/>
                  </a:solidFill>
                  <a:ln>
                    <a:solidFill>
                      <a:srgbClr val="ED09D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</a:t>
                    </a:r>
                    <a:endParaRPr lang="ru-RU" dirty="0"/>
                  </a:p>
                </p:txBody>
              </p:sp>
            </p:grpSp>
            <p:cxnSp>
              <p:nvCxnSpPr>
                <p:cNvPr id="49" name="Прямая соединительная линия 48">
                  <a:extLst>
                    <a:ext uri="{FF2B5EF4-FFF2-40B4-BE49-F238E27FC236}">
                      <a16:creationId xmlns:a16="http://schemas.microsoft.com/office/drawing/2014/main" id="{CAA31689-E718-4852-8B65-650E029284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02112" y="2617319"/>
                  <a:ext cx="198120" cy="542544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0" name="Овал 49">
                  <a:extLst>
                    <a:ext uri="{FF2B5EF4-FFF2-40B4-BE49-F238E27FC236}">
                      <a16:creationId xmlns:a16="http://schemas.microsoft.com/office/drawing/2014/main" id="{2B2C352E-EE35-4F98-A5EA-721BA32684A1}"/>
                    </a:ext>
                  </a:extLst>
                </p:cNvPr>
                <p:cNvSpPr/>
                <p:nvPr/>
              </p:nvSpPr>
              <p:spPr>
                <a:xfrm>
                  <a:off x="5737520" y="3004415"/>
                  <a:ext cx="329184" cy="31089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C</a:t>
                  </a:r>
                  <a:endParaRPr lang="ru-RU" dirty="0"/>
                </a:p>
              </p:txBody>
            </p:sp>
            <p:cxnSp>
              <p:nvCxnSpPr>
                <p:cNvPr id="51" name="Прямая соединительная линия 50">
                  <a:extLst>
                    <a:ext uri="{FF2B5EF4-FFF2-40B4-BE49-F238E27FC236}">
                      <a16:creationId xmlns:a16="http://schemas.microsoft.com/office/drawing/2014/main" id="{FEA6C894-7F97-4FC1-91C3-810E5F53CB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775619" y="2144879"/>
                  <a:ext cx="320040" cy="472440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52" name="Овал 51">
                  <a:extLst>
                    <a:ext uri="{FF2B5EF4-FFF2-40B4-BE49-F238E27FC236}">
                      <a16:creationId xmlns:a16="http://schemas.microsoft.com/office/drawing/2014/main" id="{4B8B1556-E624-4F0E-8D4C-A5CF7F0A49F3}"/>
                    </a:ext>
                  </a:extLst>
                </p:cNvPr>
                <p:cNvSpPr/>
                <p:nvPr/>
              </p:nvSpPr>
              <p:spPr>
                <a:xfrm>
                  <a:off x="5931068" y="2461871"/>
                  <a:ext cx="329184" cy="310896"/>
                </a:xfrm>
                <a:prstGeom prst="ellipse">
                  <a:avLst/>
                </a:prstGeom>
                <a:solidFill>
                  <a:srgbClr val="E66C6C"/>
                </a:solidFill>
                <a:ln>
                  <a:solidFill>
                    <a:srgbClr val="E66C6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G</a:t>
                  </a:r>
                  <a:endParaRPr lang="ru-RU" dirty="0"/>
                </a:p>
              </p:txBody>
            </p:sp>
            <p:sp>
              <p:nvSpPr>
                <p:cNvPr id="53" name="Овал 52">
                  <a:extLst>
                    <a:ext uri="{FF2B5EF4-FFF2-40B4-BE49-F238E27FC236}">
                      <a16:creationId xmlns:a16="http://schemas.microsoft.com/office/drawing/2014/main" id="{CCF31998-85F8-4E21-A1AD-EFE6717D0CE3}"/>
                    </a:ext>
                  </a:extLst>
                </p:cNvPr>
                <p:cNvSpPr/>
                <p:nvPr/>
              </p:nvSpPr>
              <p:spPr>
                <a:xfrm>
                  <a:off x="5611028" y="2007719"/>
                  <a:ext cx="329184" cy="310896"/>
                </a:xfrm>
                <a:prstGeom prst="ellipse">
                  <a:avLst/>
                </a:prstGeom>
                <a:solidFill>
                  <a:srgbClr val="5CBDD0"/>
                </a:solidFill>
                <a:ln>
                  <a:solidFill>
                    <a:srgbClr val="5CBDD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/>
                    <a:t>S</a:t>
                  </a:r>
                  <a:endParaRPr lang="ru-RU" dirty="0"/>
                </a:p>
              </p:txBody>
            </p:sp>
          </p:grpSp>
        </p:grp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id="{7100FF31-17C3-4E06-8E24-9AED72EBA0AE}"/>
                </a:ext>
              </a:extLst>
            </p:cNvPr>
            <p:cNvGrpSpPr/>
            <p:nvPr/>
          </p:nvGrpSpPr>
          <p:grpSpPr>
            <a:xfrm>
              <a:off x="2757633" y="1034276"/>
              <a:ext cx="1436984" cy="3108762"/>
              <a:chOff x="2346090" y="1091062"/>
              <a:chExt cx="1436984" cy="310876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F6A7850-483F-4F05-8D01-7B4BFF1725AC}"/>
                  </a:ext>
                </a:extLst>
              </p:cNvPr>
              <p:cNvSpPr txBox="1"/>
              <p:nvPr/>
            </p:nvSpPr>
            <p:spPr>
              <a:xfrm>
                <a:off x="2346090" y="3886993"/>
                <a:ext cx="1436984" cy="312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dirty="0"/>
                  <a:t>Белок</a:t>
                </a:r>
              </a:p>
            </p:txBody>
          </p:sp>
          <p:grpSp>
            <p:nvGrpSpPr>
              <p:cNvPr id="8" name="Группа 7">
                <a:extLst>
                  <a:ext uri="{FF2B5EF4-FFF2-40B4-BE49-F238E27FC236}">
                    <a16:creationId xmlns:a16="http://schemas.microsoft.com/office/drawing/2014/main" id="{08994679-899B-48AD-B36B-1AC0A05E2D8C}"/>
                  </a:ext>
                </a:extLst>
              </p:cNvPr>
              <p:cNvGrpSpPr/>
              <p:nvPr/>
            </p:nvGrpSpPr>
            <p:grpSpPr>
              <a:xfrm>
                <a:off x="2434244" y="1091062"/>
                <a:ext cx="1249846" cy="2618062"/>
                <a:chOff x="2601120" y="1111483"/>
                <a:chExt cx="1249846" cy="2618062"/>
              </a:xfrm>
            </p:grpSpPr>
            <p:cxnSp>
              <p:nvCxnSpPr>
                <p:cNvPr id="9" name="Прямая соединительная линия 8">
                  <a:extLst>
                    <a:ext uri="{FF2B5EF4-FFF2-40B4-BE49-F238E27FC236}">
                      <a16:creationId xmlns:a16="http://schemas.microsoft.com/office/drawing/2014/main" id="{754C238D-3D3B-4FE3-8BD8-86ADC9631485}"/>
                    </a:ext>
                  </a:extLst>
                </p:cNvPr>
                <p:cNvCxnSpPr/>
                <p:nvPr/>
              </p:nvCxnSpPr>
              <p:spPr>
                <a:xfrm>
                  <a:off x="2965216" y="2166082"/>
                  <a:ext cx="429510" cy="472558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0" name="Группа 9">
                  <a:extLst>
                    <a:ext uri="{FF2B5EF4-FFF2-40B4-BE49-F238E27FC236}">
                      <a16:creationId xmlns:a16="http://schemas.microsoft.com/office/drawing/2014/main" id="{429C97D5-F78B-4074-A48A-E21437E62742}"/>
                    </a:ext>
                  </a:extLst>
                </p:cNvPr>
                <p:cNvGrpSpPr/>
                <p:nvPr/>
              </p:nvGrpSpPr>
              <p:grpSpPr>
                <a:xfrm>
                  <a:off x="3201742" y="2421953"/>
                  <a:ext cx="649224" cy="1307592"/>
                  <a:chOff x="5271516" y="2041949"/>
                  <a:chExt cx="649224" cy="1307592"/>
                </a:xfrm>
              </p:grpSpPr>
              <p:cxnSp>
                <p:nvCxnSpPr>
                  <p:cNvPr id="17" name="Прямая соединительная линия 16">
                    <a:extLst>
                      <a:ext uri="{FF2B5EF4-FFF2-40B4-BE49-F238E27FC236}">
                        <a16:creationId xmlns:a16="http://schemas.microsoft.com/office/drawing/2014/main" id="{AB3922BC-5DF2-447B-8D69-90B79DC2CF6D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5562600" y="2651549"/>
                    <a:ext cx="198120" cy="542544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" name="Овал 17">
                    <a:extLst>
                      <a:ext uri="{FF2B5EF4-FFF2-40B4-BE49-F238E27FC236}">
                        <a16:creationId xmlns:a16="http://schemas.microsoft.com/office/drawing/2014/main" id="{320BA394-7B15-4CA9-BDA8-6D10E81BDA93}"/>
                      </a:ext>
                    </a:extLst>
                  </p:cNvPr>
                  <p:cNvSpPr/>
                  <p:nvPr/>
                </p:nvSpPr>
                <p:spPr>
                  <a:xfrm>
                    <a:off x="5398008" y="3038645"/>
                    <a:ext cx="329184" cy="3108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C</a:t>
                    </a:r>
                    <a:endParaRPr lang="ru-RU" dirty="0"/>
                  </a:p>
                </p:txBody>
              </p:sp>
              <p:cxnSp>
                <p:nvCxnSpPr>
                  <p:cNvPr id="19" name="Прямая соединительная линия 18">
                    <a:extLst>
                      <a:ext uri="{FF2B5EF4-FFF2-40B4-BE49-F238E27FC236}">
                        <a16:creationId xmlns:a16="http://schemas.microsoft.com/office/drawing/2014/main" id="{226EDF10-00BF-4D10-92AB-CF5E0363659C}"/>
                      </a:ext>
                    </a:extLst>
                  </p:cNvPr>
                  <p:cNvCxnSpPr/>
                  <p:nvPr/>
                </p:nvCxnSpPr>
                <p:spPr>
                  <a:xfrm>
                    <a:off x="5436108" y="2179109"/>
                    <a:ext cx="320040" cy="472440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Овал 19">
                    <a:extLst>
                      <a:ext uri="{FF2B5EF4-FFF2-40B4-BE49-F238E27FC236}">
                        <a16:creationId xmlns:a16="http://schemas.microsoft.com/office/drawing/2014/main" id="{E142993A-D361-464B-B304-668464B220E0}"/>
                      </a:ext>
                    </a:extLst>
                  </p:cNvPr>
                  <p:cNvSpPr/>
                  <p:nvPr/>
                </p:nvSpPr>
                <p:spPr>
                  <a:xfrm>
                    <a:off x="5591556" y="2496101"/>
                    <a:ext cx="329184" cy="310896"/>
                  </a:xfrm>
                  <a:prstGeom prst="ellipse">
                    <a:avLst/>
                  </a:prstGeom>
                  <a:solidFill>
                    <a:srgbClr val="E66C6C"/>
                  </a:solidFill>
                  <a:ln>
                    <a:solidFill>
                      <a:srgbClr val="E66C6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G</a:t>
                    </a:r>
                    <a:endParaRPr lang="ru-RU" dirty="0"/>
                  </a:p>
                </p:txBody>
              </p:sp>
              <p:sp>
                <p:nvSpPr>
                  <p:cNvPr id="21" name="Овал 20">
                    <a:extLst>
                      <a:ext uri="{FF2B5EF4-FFF2-40B4-BE49-F238E27FC236}">
                        <a16:creationId xmlns:a16="http://schemas.microsoft.com/office/drawing/2014/main" id="{EBA25588-A2C1-44E2-8868-C06AD60F2E59}"/>
                      </a:ext>
                    </a:extLst>
                  </p:cNvPr>
                  <p:cNvSpPr/>
                  <p:nvPr/>
                </p:nvSpPr>
                <p:spPr>
                  <a:xfrm>
                    <a:off x="5271516" y="2041949"/>
                    <a:ext cx="329184" cy="310896"/>
                  </a:xfrm>
                  <a:prstGeom prst="ellipse">
                    <a:avLst/>
                  </a:prstGeom>
                  <a:solidFill>
                    <a:srgbClr val="5CBDD0"/>
                  </a:solidFill>
                  <a:ln>
                    <a:solidFill>
                      <a:srgbClr val="5CBDD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S</a:t>
                    </a:r>
                    <a:endParaRPr lang="ru-RU" dirty="0"/>
                  </a:p>
                </p:txBody>
              </p:sp>
            </p:grpSp>
            <p:grpSp>
              <p:nvGrpSpPr>
                <p:cNvPr id="11" name="Группа 10">
                  <a:extLst>
                    <a:ext uri="{FF2B5EF4-FFF2-40B4-BE49-F238E27FC236}">
                      <a16:creationId xmlns:a16="http://schemas.microsoft.com/office/drawing/2014/main" id="{0D1B8D54-3C22-4E26-84FB-61D5C4D4016C}"/>
                    </a:ext>
                  </a:extLst>
                </p:cNvPr>
                <p:cNvGrpSpPr/>
                <p:nvPr/>
              </p:nvGrpSpPr>
              <p:grpSpPr>
                <a:xfrm>
                  <a:off x="2601120" y="1111483"/>
                  <a:ext cx="687274" cy="1249340"/>
                  <a:chOff x="4750531" y="1591051"/>
                  <a:chExt cx="687274" cy="1249340"/>
                </a:xfrm>
              </p:grpSpPr>
              <p:cxnSp>
                <p:nvCxnSpPr>
                  <p:cNvPr id="12" name="Прямая соединительная линия 11">
                    <a:extLst>
                      <a:ext uri="{FF2B5EF4-FFF2-40B4-BE49-F238E27FC236}">
                        <a16:creationId xmlns:a16="http://schemas.microsoft.com/office/drawing/2014/main" id="{504E33C8-5B89-405D-8FD9-2633DDC9DBA1}"/>
                      </a:ext>
                    </a:extLst>
                  </p:cNvPr>
                  <p:cNvCxnSpPr/>
                  <p:nvPr/>
                </p:nvCxnSpPr>
                <p:spPr>
                  <a:xfrm flipH="1" flipV="1">
                    <a:off x="4865965" y="2165302"/>
                    <a:ext cx="328947" cy="539267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Прямая соединительная линия 12">
                    <a:extLst>
                      <a:ext uri="{FF2B5EF4-FFF2-40B4-BE49-F238E27FC236}">
                        <a16:creationId xmlns:a16="http://schemas.microsoft.com/office/drawing/2014/main" id="{07651C7B-CFA4-4F24-BF30-287B0F03A947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4894673" y="1749124"/>
                    <a:ext cx="370083" cy="426138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Овал 13">
                    <a:extLst>
                      <a:ext uri="{FF2B5EF4-FFF2-40B4-BE49-F238E27FC236}">
                        <a16:creationId xmlns:a16="http://schemas.microsoft.com/office/drawing/2014/main" id="{2AD3DDFA-FA25-4D54-976F-FD0C789DA6B1}"/>
                      </a:ext>
                    </a:extLst>
                  </p:cNvPr>
                  <p:cNvSpPr/>
                  <p:nvPr/>
                </p:nvSpPr>
                <p:spPr>
                  <a:xfrm>
                    <a:off x="5108621" y="1591051"/>
                    <a:ext cx="329184" cy="310896"/>
                  </a:xfrm>
                  <a:prstGeom prst="ellipse">
                    <a:avLst/>
                  </a:prstGeom>
                  <a:solidFill>
                    <a:srgbClr val="9665E5"/>
                  </a:solidFill>
                  <a:ln>
                    <a:solidFill>
                      <a:srgbClr val="9665E5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N</a:t>
                    </a:r>
                    <a:endParaRPr lang="ru-RU" dirty="0"/>
                  </a:p>
                </p:txBody>
              </p:sp>
              <p:sp>
                <p:nvSpPr>
                  <p:cNvPr id="15" name="Овал 14">
                    <a:extLst>
                      <a:ext uri="{FF2B5EF4-FFF2-40B4-BE49-F238E27FC236}">
                        <a16:creationId xmlns:a16="http://schemas.microsoft.com/office/drawing/2014/main" id="{5D1A8752-78E8-4491-99C9-7B9E9772A67C}"/>
                      </a:ext>
                    </a:extLst>
                  </p:cNvPr>
                  <p:cNvSpPr/>
                  <p:nvPr/>
                </p:nvSpPr>
                <p:spPr>
                  <a:xfrm>
                    <a:off x="4750531" y="2007719"/>
                    <a:ext cx="329184" cy="310896"/>
                  </a:xfrm>
                  <a:prstGeom prst="ellipse">
                    <a:avLst/>
                  </a:prstGeom>
                  <a:solidFill>
                    <a:srgbClr val="80F066"/>
                  </a:solidFill>
                  <a:ln>
                    <a:solidFill>
                      <a:srgbClr val="80F0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V</a:t>
                    </a:r>
                    <a:endParaRPr lang="ru-RU" dirty="0"/>
                  </a:p>
                </p:txBody>
              </p:sp>
              <p:sp>
                <p:nvSpPr>
                  <p:cNvPr id="16" name="Овал 15">
                    <a:extLst>
                      <a:ext uri="{FF2B5EF4-FFF2-40B4-BE49-F238E27FC236}">
                        <a16:creationId xmlns:a16="http://schemas.microsoft.com/office/drawing/2014/main" id="{46D0CC92-EA7C-42A9-8530-D7095B02C90A}"/>
                      </a:ext>
                    </a:extLst>
                  </p:cNvPr>
                  <p:cNvSpPr/>
                  <p:nvPr/>
                </p:nvSpPr>
                <p:spPr>
                  <a:xfrm>
                    <a:off x="4990324" y="2529495"/>
                    <a:ext cx="329184" cy="310896"/>
                  </a:xfrm>
                  <a:prstGeom prst="ellipse">
                    <a:avLst/>
                  </a:prstGeom>
                  <a:solidFill>
                    <a:srgbClr val="ED09D7"/>
                  </a:solidFill>
                  <a:ln>
                    <a:solidFill>
                      <a:srgbClr val="ED09D7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A</a:t>
                    </a:r>
                    <a:endParaRPr lang="ru-RU" dirty="0"/>
                  </a:p>
                </p:txBody>
              </p:sp>
            </p:grpSp>
          </p:grpSp>
        </p:grpSp>
      </p:grp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25DC8FC7-1D69-4E82-B66D-335C7D7356FB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44C4A050-EFD0-42BC-94FF-8F91A7D1F52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381B82-B313-450F-BDE7-94B5B3909B86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1/12</a:t>
              </a:r>
            </a:p>
          </p:txBody>
        </p:sp>
      </p:grp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C05AEDD6-E892-4449-8B89-DC99F9FA884C}"/>
              </a:ext>
            </a:extLst>
          </p:cNvPr>
          <p:cNvGrpSpPr/>
          <p:nvPr/>
        </p:nvGrpSpPr>
        <p:grpSpPr>
          <a:xfrm>
            <a:off x="5655899" y="2183924"/>
            <a:ext cx="2069069" cy="2431030"/>
            <a:chOff x="5655899" y="2183924"/>
            <a:chExt cx="2069069" cy="2431030"/>
          </a:xfrm>
        </p:grpSpPr>
        <p:sp>
          <p:nvSpPr>
            <p:cNvPr id="55" name="Овал 54">
              <a:extLst>
                <a:ext uri="{FF2B5EF4-FFF2-40B4-BE49-F238E27FC236}">
                  <a16:creationId xmlns:a16="http://schemas.microsoft.com/office/drawing/2014/main" id="{C0DF0811-E37E-4C4D-B9E1-8DA2DAAE6110}"/>
                </a:ext>
              </a:extLst>
            </p:cNvPr>
            <p:cNvSpPr/>
            <p:nvPr/>
          </p:nvSpPr>
          <p:spPr>
            <a:xfrm>
              <a:off x="7001841" y="2183924"/>
              <a:ext cx="388638" cy="367047"/>
            </a:xfrm>
            <a:prstGeom prst="ellipse">
              <a:avLst/>
            </a:prstGeom>
            <a:solidFill>
              <a:srgbClr val="ED09D7"/>
            </a:solidFill>
            <a:ln>
              <a:solidFill>
                <a:srgbClr val="ED09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</a:t>
              </a:r>
              <a:endParaRPr lang="ru-RU" dirty="0"/>
            </a:p>
          </p:txBody>
        </p: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DB745825-9385-453E-A9E7-E4F5B207E017}"/>
                </a:ext>
              </a:extLst>
            </p:cNvPr>
            <p:cNvSpPr/>
            <p:nvPr/>
          </p:nvSpPr>
          <p:spPr>
            <a:xfrm>
              <a:off x="6044537" y="3707193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  <p:sp>
          <p:nvSpPr>
            <p:cNvPr id="57" name="Овал 56">
              <a:extLst>
                <a:ext uri="{FF2B5EF4-FFF2-40B4-BE49-F238E27FC236}">
                  <a16:creationId xmlns:a16="http://schemas.microsoft.com/office/drawing/2014/main" id="{7E051F41-BE8A-415A-BC95-3D41ECB9A313}"/>
                </a:ext>
              </a:extLst>
            </p:cNvPr>
            <p:cNvSpPr/>
            <p:nvPr/>
          </p:nvSpPr>
          <p:spPr>
            <a:xfrm>
              <a:off x="6433175" y="2648131"/>
              <a:ext cx="388638" cy="367047"/>
            </a:xfrm>
            <a:prstGeom prst="ellipse">
              <a:avLst/>
            </a:prstGeom>
            <a:solidFill>
              <a:srgbClr val="80F066"/>
            </a:solidFill>
            <a:ln>
              <a:solidFill>
                <a:srgbClr val="80F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  <a:endParaRPr lang="ru-RU" dirty="0"/>
            </a:p>
          </p:txBody>
        </p:sp>
        <p:sp>
          <p:nvSpPr>
            <p:cNvPr id="58" name="Овал 57">
              <a:extLst>
                <a:ext uri="{FF2B5EF4-FFF2-40B4-BE49-F238E27FC236}">
                  <a16:creationId xmlns:a16="http://schemas.microsoft.com/office/drawing/2014/main" id="{8937783D-D1F4-4051-AF04-E63689D8DEF6}"/>
                </a:ext>
              </a:extLst>
            </p:cNvPr>
            <p:cNvSpPr/>
            <p:nvPr/>
          </p:nvSpPr>
          <p:spPr>
            <a:xfrm>
              <a:off x="5655899" y="2367448"/>
              <a:ext cx="388638" cy="367047"/>
            </a:xfrm>
            <a:prstGeom prst="ellipse">
              <a:avLst/>
            </a:prstGeom>
            <a:solidFill>
              <a:srgbClr val="9665E5"/>
            </a:solidFill>
            <a:ln>
              <a:solidFill>
                <a:srgbClr val="9665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N</a:t>
              </a:r>
              <a:endParaRPr lang="ru-RU" dirty="0"/>
            </a:p>
          </p:txBody>
        </p:sp>
        <p:sp>
          <p:nvSpPr>
            <p:cNvPr id="59" name="Овал 58">
              <a:extLst>
                <a:ext uri="{FF2B5EF4-FFF2-40B4-BE49-F238E27FC236}">
                  <a16:creationId xmlns:a16="http://schemas.microsoft.com/office/drawing/2014/main" id="{C9D4A45D-E41E-4EA9-AF86-7979F025E9B6}"/>
                </a:ext>
              </a:extLst>
            </p:cNvPr>
            <p:cNvSpPr/>
            <p:nvPr/>
          </p:nvSpPr>
          <p:spPr>
            <a:xfrm>
              <a:off x="6882748" y="4247907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sp>
          <p:nvSpPr>
            <p:cNvPr id="60" name="Овал 59">
              <a:extLst>
                <a:ext uri="{FF2B5EF4-FFF2-40B4-BE49-F238E27FC236}">
                  <a16:creationId xmlns:a16="http://schemas.microsoft.com/office/drawing/2014/main" id="{9B76126A-36D2-41EB-8CE7-95C787EB538F}"/>
                </a:ext>
              </a:extLst>
            </p:cNvPr>
            <p:cNvSpPr/>
            <p:nvPr/>
          </p:nvSpPr>
          <p:spPr>
            <a:xfrm>
              <a:off x="7336330" y="322850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54985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950CE167-29D5-4CE5-A0EA-F584C9D506E0}"/>
              </a:ext>
            </a:extLst>
          </p:cNvPr>
          <p:cNvGrpSpPr/>
          <p:nvPr/>
        </p:nvGrpSpPr>
        <p:grpSpPr>
          <a:xfrm>
            <a:off x="104931" y="2135915"/>
            <a:ext cx="1889294" cy="1350618"/>
            <a:chOff x="109448" y="2171502"/>
            <a:chExt cx="1889294" cy="1350618"/>
          </a:xfrm>
        </p:grpSpPr>
        <p:cxnSp>
          <p:nvCxnSpPr>
            <p:cNvPr id="5" name="Прямая со стрелкой 4">
              <a:extLst>
                <a:ext uri="{FF2B5EF4-FFF2-40B4-BE49-F238E27FC236}">
                  <a16:creationId xmlns:a16="http://schemas.microsoft.com/office/drawing/2014/main" id="{A543E74B-4982-44C3-9AA4-2960F085D6F9}"/>
                </a:ext>
              </a:extLst>
            </p:cNvPr>
            <p:cNvCxnSpPr>
              <a:cxnSpLocks/>
            </p:cNvCxnSpPr>
            <p:nvPr/>
          </p:nvCxnSpPr>
          <p:spPr>
            <a:xfrm>
              <a:off x="709200" y="2171502"/>
              <a:ext cx="0" cy="135061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61F5A543-9DFE-48C2-B0BD-ADAEB001FAAF}"/>
                </a:ext>
              </a:extLst>
            </p:cNvPr>
            <p:cNvSpPr/>
            <p:nvPr/>
          </p:nvSpPr>
          <p:spPr>
            <a:xfrm>
              <a:off x="109448" y="2575224"/>
              <a:ext cx="1889294" cy="392662"/>
            </a:xfrm>
            <a:prstGeom prst="rect">
              <a:avLst/>
            </a:prstGeom>
            <a:solidFill>
              <a:srgbClr val="FF53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tx1"/>
                  </a:solidFill>
                </a:rPr>
                <a:t>Транскрипция</a:t>
              </a: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DE5153A-A5A5-44F0-A108-85F0038B4EBA}"/>
              </a:ext>
            </a:extLst>
          </p:cNvPr>
          <p:cNvGrpSpPr/>
          <p:nvPr/>
        </p:nvGrpSpPr>
        <p:grpSpPr>
          <a:xfrm>
            <a:off x="202864" y="3231624"/>
            <a:ext cx="8540370" cy="639885"/>
            <a:chOff x="559727" y="3598337"/>
            <a:chExt cx="9068066" cy="63988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6CC03A-2116-4B19-8BCB-3EB0E0D53AED}"/>
                </a:ext>
              </a:extLst>
            </p:cNvPr>
            <p:cNvSpPr txBox="1"/>
            <p:nvPr/>
          </p:nvSpPr>
          <p:spPr>
            <a:xfrm>
              <a:off x="559727" y="3838112"/>
              <a:ext cx="105607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 err="1"/>
                <a:t>мРНК</a:t>
              </a:r>
              <a:endParaRPr lang="ru-RU" sz="2000" dirty="0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C65C9338-4FC5-4552-AABE-EF2289BE6E4F}"/>
                </a:ext>
              </a:extLst>
            </p:cNvPr>
            <p:cNvSpPr/>
            <p:nvPr/>
          </p:nvSpPr>
          <p:spPr>
            <a:xfrm>
              <a:off x="2461768" y="3598337"/>
              <a:ext cx="7166025" cy="588240"/>
            </a:xfrm>
            <a:prstGeom prst="rect">
              <a:avLst/>
            </a:prstGeom>
            <a:solidFill>
              <a:srgbClr val="FF5330"/>
            </a:solidFill>
            <a:ln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U   G   </a:t>
              </a:r>
              <a:r>
                <a:rPr lang="en-GB" sz="3200" dirty="0" err="1"/>
                <a:t>G</a:t>
              </a:r>
              <a:r>
                <a:rPr lang="en-GB" sz="3200" dirty="0"/>
                <a:t>   U   </a:t>
              </a:r>
              <a:r>
                <a:rPr lang="en-GB" sz="3200" dirty="0" err="1"/>
                <a:t>U</a:t>
              </a:r>
              <a:r>
                <a:rPr lang="en-GB" sz="3200" dirty="0"/>
                <a:t>   U   G   </a:t>
              </a:r>
              <a:r>
                <a:rPr lang="en-GB" sz="3200" dirty="0" err="1"/>
                <a:t>G</a:t>
              </a:r>
              <a:r>
                <a:rPr lang="en-GB" sz="3200" dirty="0"/>
                <a:t>   C   U   C   A</a:t>
              </a:r>
              <a:endParaRPr lang="ru-RU" sz="3200" dirty="0"/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8C260FD-B3D1-4230-9724-F730E149506E}"/>
              </a:ext>
            </a:extLst>
          </p:cNvPr>
          <p:cNvGrpSpPr/>
          <p:nvPr/>
        </p:nvGrpSpPr>
        <p:grpSpPr>
          <a:xfrm>
            <a:off x="104931" y="3919279"/>
            <a:ext cx="1889289" cy="1353312"/>
            <a:chOff x="470518" y="4265683"/>
            <a:chExt cx="1889289" cy="1353312"/>
          </a:xfrm>
        </p:grpSpPr>
        <p:cxnSp>
          <p:nvCxnSpPr>
            <p:cNvPr id="11" name="Прямая со стрелкой 10">
              <a:extLst>
                <a:ext uri="{FF2B5EF4-FFF2-40B4-BE49-F238E27FC236}">
                  <a16:creationId xmlns:a16="http://schemas.microsoft.com/office/drawing/2014/main" id="{E80146D4-2384-4BF2-89C4-30DC7FCB004B}"/>
                </a:ext>
              </a:extLst>
            </p:cNvPr>
            <p:cNvCxnSpPr/>
            <p:nvPr/>
          </p:nvCxnSpPr>
          <p:spPr>
            <a:xfrm flipH="1">
              <a:off x="1065759" y="4265683"/>
              <a:ext cx="3" cy="135331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4AC001E-3AD7-4A09-83AD-F4A8D1DA36A6}"/>
                </a:ext>
              </a:extLst>
            </p:cNvPr>
            <p:cNvSpPr/>
            <p:nvPr/>
          </p:nvSpPr>
          <p:spPr>
            <a:xfrm>
              <a:off x="470518" y="4685268"/>
              <a:ext cx="1889289" cy="393192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dirty="0">
                  <a:solidFill>
                    <a:schemeClr val="tx1"/>
                  </a:solidFill>
                </a:rPr>
                <a:t>Трансляция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71B1A21-570B-4E73-BCF6-BAAD794946A7}"/>
              </a:ext>
            </a:extLst>
          </p:cNvPr>
          <p:cNvSpPr txBox="1"/>
          <p:nvPr/>
        </p:nvSpPr>
        <p:spPr>
          <a:xfrm>
            <a:off x="3394459" y="6067329"/>
            <a:ext cx="3106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∆M = m(Tyr) – m(</a:t>
            </a:r>
            <a:r>
              <a:rPr lang="en-GB" sz="2000" dirty="0" err="1"/>
              <a:t>Phe</a:t>
            </a:r>
            <a:r>
              <a:rPr lang="en-GB" sz="2000" dirty="0"/>
              <a:t>)</a:t>
            </a:r>
            <a:endParaRPr lang="ru-RU" sz="2000" dirty="0"/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2614F0E7-E2C9-408E-8FBB-58B6B70809E3}"/>
              </a:ext>
            </a:extLst>
          </p:cNvPr>
          <p:cNvGrpSpPr/>
          <p:nvPr/>
        </p:nvGrpSpPr>
        <p:grpSpPr>
          <a:xfrm>
            <a:off x="-64642" y="1618520"/>
            <a:ext cx="8807139" cy="1178675"/>
            <a:chOff x="292221" y="1883634"/>
            <a:chExt cx="8807139" cy="1178675"/>
          </a:xfrm>
        </p:grpSpPr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3F838F98-8E99-4543-8F14-69CA23312254}"/>
                </a:ext>
              </a:extLst>
            </p:cNvPr>
            <p:cNvGrpSpPr/>
            <p:nvPr/>
          </p:nvGrpSpPr>
          <p:grpSpPr>
            <a:xfrm>
              <a:off x="292221" y="1883634"/>
              <a:ext cx="8807139" cy="621792"/>
              <a:chOff x="292221" y="1883634"/>
              <a:chExt cx="8807139" cy="621792"/>
            </a:xfrm>
          </p:grpSpPr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E3DFC4DD-9CC4-4E75-A83B-8E8EB8EB4D7D}"/>
                  </a:ext>
                </a:extLst>
              </p:cNvPr>
              <p:cNvSpPr/>
              <p:nvPr/>
            </p:nvSpPr>
            <p:spPr>
              <a:xfrm>
                <a:off x="2351088" y="1883634"/>
                <a:ext cx="6748272" cy="621792"/>
              </a:xfrm>
              <a:prstGeom prst="rect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/>
                  <a:t>A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A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G   A   G   T</a:t>
                </a:r>
                <a:endParaRPr lang="ru-RU" sz="32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B3C6EC-D7D0-48F6-BD79-48285C114D13}"/>
                  </a:ext>
                </a:extLst>
              </p:cNvPr>
              <p:cNvSpPr txBox="1"/>
              <p:nvPr/>
            </p:nvSpPr>
            <p:spPr>
              <a:xfrm>
                <a:off x="292221" y="1941990"/>
                <a:ext cx="16188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/>
                  <a:t>Нить ДНК</a:t>
                </a:r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id="{1C07C78E-AC75-4FAA-A7B1-F4926017243E}"/>
                </a:ext>
              </a:extLst>
            </p:cNvPr>
            <p:cNvGrpSpPr/>
            <p:nvPr/>
          </p:nvGrpSpPr>
          <p:grpSpPr>
            <a:xfrm>
              <a:off x="2741387" y="2490282"/>
              <a:ext cx="1337665" cy="572027"/>
              <a:chOff x="912272" y="-1276177"/>
              <a:chExt cx="1337665" cy="572027"/>
            </a:xfrm>
          </p:grpSpPr>
          <p:sp>
            <p:nvSpPr>
              <p:cNvPr id="48" name="Левая фигурная скобка 47">
                <a:extLst>
                  <a:ext uri="{FF2B5EF4-FFF2-40B4-BE49-F238E27FC236}">
                    <a16:creationId xmlns:a16="http://schemas.microsoft.com/office/drawing/2014/main" id="{9E7A7EDB-3358-4336-BB58-540294FD1C0F}"/>
                  </a:ext>
                </a:extLst>
              </p:cNvPr>
              <p:cNvSpPr/>
              <p:nvPr/>
            </p:nvSpPr>
            <p:spPr>
              <a:xfrm rot="16200000">
                <a:off x="1487731" y="-1851636"/>
                <a:ext cx="186747" cy="1337665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6B07FBE-AA9C-4A0B-B407-CC11DFDE4869}"/>
                  </a:ext>
                </a:extLst>
              </p:cNvPr>
              <p:cNvSpPr txBox="1"/>
              <p:nvPr/>
            </p:nvSpPr>
            <p:spPr>
              <a:xfrm>
                <a:off x="1076921" y="-1104260"/>
                <a:ext cx="10083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/>
                  <a:t>Кодон</a:t>
                </a:r>
              </a:p>
            </p:txBody>
          </p:sp>
        </p:grpSp>
      </p:grp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0B6232A4-8BE9-47D0-AC81-685AA98D0FB7}"/>
              </a:ext>
            </a:extLst>
          </p:cNvPr>
          <p:cNvGrpSpPr/>
          <p:nvPr/>
        </p:nvGrpSpPr>
        <p:grpSpPr>
          <a:xfrm>
            <a:off x="4224105" y="1580545"/>
            <a:ext cx="744342" cy="698768"/>
            <a:chOff x="4203307" y="1532706"/>
            <a:chExt cx="744342" cy="698768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4718B37-3B59-4609-94C7-CFE70D160D7A}"/>
                </a:ext>
              </a:extLst>
            </p:cNvPr>
            <p:cNvSpPr txBox="1"/>
            <p:nvPr/>
          </p:nvSpPr>
          <p:spPr>
            <a:xfrm>
              <a:off x="4378464" y="1584543"/>
              <a:ext cx="429208" cy="584775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 rtlCol="0">
              <a:spAutoFit/>
            </a:bodyPr>
            <a:lstStyle/>
            <a:p>
              <a:r>
                <a:rPr lang="en-GB" sz="3200" dirty="0">
                  <a:solidFill>
                    <a:srgbClr val="3CE016"/>
                  </a:solidFill>
                </a:rPr>
                <a:t>T</a:t>
              </a:r>
              <a:endParaRPr lang="ru-RU" sz="3200" dirty="0">
                <a:solidFill>
                  <a:srgbClr val="3CE016"/>
                </a:solidFill>
              </a:endParaRPr>
            </a:p>
          </p:txBody>
        </p:sp>
        <p:sp>
          <p:nvSpPr>
            <p:cNvPr id="103" name="Овал 102">
              <a:extLst>
                <a:ext uri="{FF2B5EF4-FFF2-40B4-BE49-F238E27FC236}">
                  <a16:creationId xmlns:a16="http://schemas.microsoft.com/office/drawing/2014/main" id="{B44E596A-E071-47F0-9099-95502406E11F}"/>
                </a:ext>
              </a:extLst>
            </p:cNvPr>
            <p:cNvSpPr/>
            <p:nvPr/>
          </p:nvSpPr>
          <p:spPr>
            <a:xfrm>
              <a:off x="4203307" y="1532706"/>
              <a:ext cx="744342" cy="698768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B6D7DFA8-621F-43FD-9A93-850C462B2F23}"/>
              </a:ext>
            </a:extLst>
          </p:cNvPr>
          <p:cNvSpPr txBox="1"/>
          <p:nvPr/>
        </p:nvSpPr>
        <p:spPr>
          <a:xfrm>
            <a:off x="4401072" y="3238411"/>
            <a:ext cx="429208" cy="584775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58EB35"/>
                </a:solidFill>
              </a:rPr>
              <a:t>A</a:t>
            </a:r>
            <a:endParaRPr lang="ru-RU" sz="3200" dirty="0">
              <a:solidFill>
                <a:srgbClr val="58EB35"/>
              </a:solidFill>
            </a:endParaRPr>
          </a:p>
        </p:txBody>
      </p:sp>
      <p:grpSp>
        <p:nvGrpSpPr>
          <p:cNvPr id="110" name="Группа 109">
            <a:extLst>
              <a:ext uri="{FF2B5EF4-FFF2-40B4-BE49-F238E27FC236}">
                <a16:creationId xmlns:a16="http://schemas.microsoft.com/office/drawing/2014/main" id="{7FE95ED8-23A1-45D0-BBD5-F8A41CC5AAC5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111" name="Овал 110">
              <a:extLst>
                <a:ext uri="{FF2B5EF4-FFF2-40B4-BE49-F238E27FC236}">
                  <a16:creationId xmlns:a16="http://schemas.microsoft.com/office/drawing/2014/main" id="{02963CCA-DC09-458C-8820-9CF068099CFC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11CDE85-802E-4CFD-8D49-ABECDCED394D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2</a:t>
              </a:r>
              <a:r>
                <a:rPr lang="ru-RU" dirty="0"/>
                <a:t>/12</a:t>
              </a: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8968AA7E-6BE3-4714-B6A0-B58296F3E421}"/>
              </a:ext>
            </a:extLst>
          </p:cNvPr>
          <p:cNvGrpSpPr/>
          <p:nvPr/>
        </p:nvGrpSpPr>
        <p:grpSpPr>
          <a:xfrm>
            <a:off x="210391" y="3871509"/>
            <a:ext cx="8259770" cy="1954196"/>
            <a:chOff x="210391" y="3871509"/>
            <a:chExt cx="8259770" cy="1954196"/>
          </a:xfrm>
        </p:grpSpPr>
        <p:grpSp>
          <p:nvGrpSpPr>
            <p:cNvPr id="118" name="Группа 117">
              <a:extLst>
                <a:ext uri="{FF2B5EF4-FFF2-40B4-BE49-F238E27FC236}">
                  <a16:creationId xmlns:a16="http://schemas.microsoft.com/office/drawing/2014/main" id="{1656DCA4-A988-4BCA-8A5F-B2D5A05CE468}"/>
                </a:ext>
              </a:extLst>
            </p:cNvPr>
            <p:cNvGrpSpPr/>
            <p:nvPr/>
          </p:nvGrpSpPr>
          <p:grpSpPr>
            <a:xfrm>
              <a:off x="210391" y="4910277"/>
              <a:ext cx="8022126" cy="915428"/>
              <a:chOff x="210391" y="4910277"/>
              <a:chExt cx="8022126" cy="9154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AA58488-B4A3-4DC8-AD7B-A711F1A6CE63}"/>
                  </a:ext>
                </a:extLst>
              </p:cNvPr>
              <p:cNvSpPr txBox="1"/>
              <p:nvPr/>
            </p:nvSpPr>
            <p:spPr>
              <a:xfrm>
                <a:off x="210391" y="5142748"/>
                <a:ext cx="96064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/>
                  <a:t>Белок </a:t>
                </a:r>
                <a:r>
                  <a:rPr lang="en-US" sz="2000" dirty="0"/>
                  <a:t> </a:t>
                </a:r>
                <a:endParaRPr lang="ru-RU" sz="2000" dirty="0"/>
              </a:p>
            </p:txBody>
          </p:sp>
          <p:grpSp>
            <p:nvGrpSpPr>
              <p:cNvPr id="15" name="Группа 14">
                <a:extLst>
                  <a:ext uri="{FF2B5EF4-FFF2-40B4-BE49-F238E27FC236}">
                    <a16:creationId xmlns:a16="http://schemas.microsoft.com/office/drawing/2014/main" id="{70807216-9CC4-454C-8AE2-E824CB90CBBA}"/>
                  </a:ext>
                </a:extLst>
              </p:cNvPr>
              <p:cNvGrpSpPr/>
              <p:nvPr/>
            </p:nvGrpSpPr>
            <p:grpSpPr>
              <a:xfrm>
                <a:off x="2549173" y="4910277"/>
                <a:ext cx="5683344" cy="915428"/>
                <a:chOff x="2878032" y="5091276"/>
                <a:chExt cx="5683344" cy="915428"/>
              </a:xfrm>
            </p:grpSpPr>
            <p:cxnSp>
              <p:nvCxnSpPr>
                <p:cNvPr id="16" name="Прямая соединительная линия 15">
                  <a:extLst>
                    <a:ext uri="{FF2B5EF4-FFF2-40B4-BE49-F238E27FC236}">
                      <a16:creationId xmlns:a16="http://schemas.microsoft.com/office/drawing/2014/main" id="{F95FC342-29BB-4E6D-8394-817EEAF9DAB8}"/>
                    </a:ext>
                  </a:extLst>
                </p:cNvPr>
                <p:cNvCxnSpPr/>
                <p:nvPr/>
              </p:nvCxnSpPr>
              <p:spPr>
                <a:xfrm flipV="1">
                  <a:off x="3703694" y="5549504"/>
                  <a:ext cx="4645912" cy="14465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Группа 16">
                  <a:extLst>
                    <a:ext uri="{FF2B5EF4-FFF2-40B4-BE49-F238E27FC236}">
                      <a16:creationId xmlns:a16="http://schemas.microsoft.com/office/drawing/2014/main" id="{5E064275-4A39-4161-8F4C-776B06FD8781}"/>
                    </a:ext>
                  </a:extLst>
                </p:cNvPr>
                <p:cNvGrpSpPr/>
                <p:nvPr/>
              </p:nvGrpSpPr>
              <p:grpSpPr>
                <a:xfrm>
                  <a:off x="2878032" y="5092304"/>
                  <a:ext cx="914400" cy="914400"/>
                  <a:chOff x="2769064" y="5077649"/>
                  <a:chExt cx="914400" cy="914400"/>
                </a:xfrm>
              </p:grpSpPr>
              <p:sp>
                <p:nvSpPr>
                  <p:cNvPr id="27" name="Ромб 26">
                    <a:extLst>
                      <a:ext uri="{FF2B5EF4-FFF2-40B4-BE49-F238E27FC236}">
                        <a16:creationId xmlns:a16="http://schemas.microsoft.com/office/drawing/2014/main" id="{C3A1EFC0-85D6-4EFC-A8F3-8DEF1B50D97B}"/>
                      </a:ext>
                    </a:extLst>
                  </p:cNvPr>
                  <p:cNvSpPr/>
                  <p:nvPr/>
                </p:nvSpPr>
                <p:spPr>
                  <a:xfrm>
                    <a:off x="2769064" y="5077649"/>
                    <a:ext cx="914400" cy="914400"/>
                  </a:xfrm>
                  <a:prstGeom prst="diamond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A9E9281A-4706-41ED-91DF-8F628748C374}"/>
                      </a:ext>
                    </a:extLst>
                  </p:cNvPr>
                  <p:cNvSpPr txBox="1"/>
                  <p:nvPr/>
                </p:nvSpPr>
                <p:spPr>
                  <a:xfrm>
                    <a:off x="2886645" y="5263428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Trp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8" name="Группа 17">
                  <a:extLst>
                    <a:ext uri="{FF2B5EF4-FFF2-40B4-BE49-F238E27FC236}">
                      <a16:creationId xmlns:a16="http://schemas.microsoft.com/office/drawing/2014/main" id="{2533491E-68C3-4351-A3B1-306C6CE8D2D9}"/>
                    </a:ext>
                  </a:extLst>
                </p:cNvPr>
                <p:cNvGrpSpPr/>
                <p:nvPr/>
              </p:nvGrpSpPr>
              <p:grpSpPr>
                <a:xfrm>
                  <a:off x="4465394" y="5091276"/>
                  <a:ext cx="916116" cy="914400"/>
                  <a:chOff x="5796635" y="4890896"/>
                  <a:chExt cx="950976" cy="950976"/>
                </a:xfrm>
              </p:grpSpPr>
              <p:sp>
                <p:nvSpPr>
                  <p:cNvPr id="25" name="Прямоугольник 24">
                    <a:extLst>
                      <a:ext uri="{FF2B5EF4-FFF2-40B4-BE49-F238E27FC236}">
                        <a16:creationId xmlns:a16="http://schemas.microsoft.com/office/drawing/2014/main" id="{8F406D18-1261-4B84-91A5-F1FC7CA38BE8}"/>
                      </a:ext>
                    </a:extLst>
                  </p:cNvPr>
                  <p:cNvSpPr/>
                  <p:nvPr/>
                </p:nvSpPr>
                <p:spPr>
                  <a:xfrm>
                    <a:off x="5796635" y="4890896"/>
                    <a:ext cx="950976" cy="950976"/>
                  </a:xfrm>
                  <a:prstGeom prst="rect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C4B39BF0-C193-4A42-909E-604A2C60881D}"/>
                      </a:ext>
                    </a:extLst>
                  </p:cNvPr>
                  <p:cNvSpPr txBox="1"/>
                  <p:nvPr/>
                </p:nvSpPr>
                <p:spPr>
                  <a:xfrm>
                    <a:off x="5871749" y="5074873"/>
                    <a:ext cx="813558" cy="453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Phe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9" name="Группа 18">
                  <a:extLst>
                    <a:ext uri="{FF2B5EF4-FFF2-40B4-BE49-F238E27FC236}">
                      <a16:creationId xmlns:a16="http://schemas.microsoft.com/office/drawing/2014/main" id="{61F9BD28-9EE6-47F8-A7BB-B6B06E0671BF}"/>
                    </a:ext>
                  </a:extLst>
                </p:cNvPr>
                <p:cNvGrpSpPr/>
                <p:nvPr/>
              </p:nvGrpSpPr>
              <p:grpSpPr>
                <a:xfrm>
                  <a:off x="6095550" y="5091276"/>
                  <a:ext cx="916116" cy="914400"/>
                  <a:chOff x="7804623" y="4864845"/>
                  <a:chExt cx="950976" cy="950976"/>
                </a:xfrm>
              </p:grpSpPr>
              <p:sp>
                <p:nvSpPr>
                  <p:cNvPr id="23" name="Овал 22">
                    <a:extLst>
                      <a:ext uri="{FF2B5EF4-FFF2-40B4-BE49-F238E27FC236}">
                        <a16:creationId xmlns:a16="http://schemas.microsoft.com/office/drawing/2014/main" id="{D85FECDC-F4DD-4B15-B872-D6685E99FD0D}"/>
                      </a:ext>
                    </a:extLst>
                  </p:cNvPr>
                  <p:cNvSpPr/>
                  <p:nvPr/>
                </p:nvSpPr>
                <p:spPr>
                  <a:xfrm>
                    <a:off x="7804623" y="4864845"/>
                    <a:ext cx="950976" cy="950976"/>
                  </a:xfrm>
                  <a:prstGeom prst="ellipse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180BED86-0C78-49D5-A1A4-234425FCEEEE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332" y="5048822"/>
                    <a:ext cx="813558" cy="45345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Gly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20" name="Группа 19">
                  <a:extLst>
                    <a:ext uri="{FF2B5EF4-FFF2-40B4-BE49-F238E27FC236}">
                      <a16:creationId xmlns:a16="http://schemas.microsoft.com/office/drawing/2014/main" id="{F5BD528B-7F52-4902-BD07-C6A02BF951E4}"/>
                    </a:ext>
                  </a:extLst>
                </p:cNvPr>
                <p:cNvGrpSpPr/>
                <p:nvPr/>
              </p:nvGrpSpPr>
              <p:grpSpPr>
                <a:xfrm>
                  <a:off x="7646976" y="5092304"/>
                  <a:ext cx="914400" cy="914400"/>
                  <a:chOff x="7433608" y="5092304"/>
                  <a:chExt cx="914400" cy="914400"/>
                </a:xfrm>
              </p:grpSpPr>
              <p:sp>
                <p:nvSpPr>
                  <p:cNvPr id="21" name="Правильный пятиугольник 78">
                    <a:extLst>
                      <a:ext uri="{FF2B5EF4-FFF2-40B4-BE49-F238E27FC236}">
                        <a16:creationId xmlns:a16="http://schemas.microsoft.com/office/drawing/2014/main" id="{8075C8DD-B19E-4CF8-8E5B-B542AE7A494D}"/>
                      </a:ext>
                    </a:extLst>
                  </p:cNvPr>
                  <p:cNvSpPr/>
                  <p:nvPr/>
                </p:nvSpPr>
                <p:spPr>
                  <a:xfrm>
                    <a:off x="7433608" y="5092304"/>
                    <a:ext cx="914400" cy="914400"/>
                  </a:xfrm>
                  <a:prstGeom prst="pentagon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A93C13C5-BA14-439C-B5B6-6D221AC73401}"/>
                      </a:ext>
                    </a:extLst>
                  </p:cNvPr>
                  <p:cNvSpPr txBox="1"/>
                  <p:nvPr/>
                </p:nvSpPr>
                <p:spPr>
                  <a:xfrm>
                    <a:off x="7551189" y="5276149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Ser</a:t>
                    </a:r>
                    <a:endParaRPr lang="ru-RU" sz="2800" dirty="0"/>
                  </a:p>
                </p:txBody>
              </p:sp>
            </p:grpSp>
          </p:grpSp>
        </p:grpSp>
        <p:grpSp>
          <p:nvGrpSpPr>
            <p:cNvPr id="37" name="Группа 36">
              <a:extLst>
                <a:ext uri="{FF2B5EF4-FFF2-40B4-BE49-F238E27FC236}">
                  <a16:creationId xmlns:a16="http://schemas.microsoft.com/office/drawing/2014/main" id="{8366D0AA-9757-48D6-B93E-9E94B3AEFF4F}"/>
                </a:ext>
              </a:extLst>
            </p:cNvPr>
            <p:cNvGrpSpPr/>
            <p:nvPr/>
          </p:nvGrpSpPr>
          <p:grpSpPr>
            <a:xfrm>
              <a:off x="2320385" y="3871509"/>
              <a:ext cx="6149776" cy="954640"/>
              <a:chOff x="2320385" y="3871509"/>
              <a:chExt cx="6149776" cy="954640"/>
            </a:xfrm>
          </p:grpSpPr>
          <p:grpSp>
            <p:nvGrpSpPr>
              <p:cNvPr id="32" name="Группа 31">
                <a:extLst>
                  <a:ext uri="{FF2B5EF4-FFF2-40B4-BE49-F238E27FC236}">
                    <a16:creationId xmlns:a16="http://schemas.microsoft.com/office/drawing/2014/main" id="{4AD003B1-FEEB-4BA5-96DB-855D12A22714}"/>
                  </a:ext>
                </a:extLst>
              </p:cNvPr>
              <p:cNvGrpSpPr/>
              <p:nvPr/>
            </p:nvGrpSpPr>
            <p:grpSpPr>
              <a:xfrm>
                <a:off x="2320385" y="3889432"/>
                <a:ext cx="1365377" cy="936717"/>
                <a:chOff x="2320385" y="3889432"/>
                <a:chExt cx="1365377" cy="936717"/>
              </a:xfrm>
            </p:grpSpPr>
            <p:sp>
              <p:nvSpPr>
                <p:cNvPr id="2" name="Левая фигурная скобка 1">
                  <a:extLst>
                    <a:ext uri="{FF2B5EF4-FFF2-40B4-BE49-F238E27FC236}">
                      <a16:creationId xmlns:a16="http://schemas.microsoft.com/office/drawing/2014/main" id="{F19E9735-4F16-44D3-8752-1DBF7572DACB}"/>
                    </a:ext>
                  </a:extLst>
                </p:cNvPr>
                <p:cNvSpPr/>
                <p:nvPr/>
              </p:nvSpPr>
              <p:spPr>
                <a:xfrm rot="16200000">
                  <a:off x="2893927" y="3315890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13" name="Прямая со стрелкой 12">
                  <a:extLst>
                    <a:ext uri="{FF2B5EF4-FFF2-40B4-BE49-F238E27FC236}">
                      <a16:creationId xmlns:a16="http://schemas.microsoft.com/office/drawing/2014/main" id="{CD73BA7E-40CF-4B7E-AD90-94F53B1304DD}"/>
                    </a:ext>
                  </a:extLst>
                </p:cNvPr>
                <p:cNvCxnSpPr>
                  <a:cxnSpLocks/>
                  <a:stCxn id="2" idx="1"/>
                </p:cNvCxnSpPr>
                <p:nvPr/>
              </p:nvCxnSpPr>
              <p:spPr>
                <a:xfrm>
                  <a:off x="3003074" y="4107725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Группа 64">
                <a:extLst>
                  <a:ext uri="{FF2B5EF4-FFF2-40B4-BE49-F238E27FC236}">
                    <a16:creationId xmlns:a16="http://schemas.microsoft.com/office/drawing/2014/main" id="{7863E3DD-329B-4929-8ECE-CA980F825815}"/>
                  </a:ext>
                </a:extLst>
              </p:cNvPr>
              <p:cNvGrpSpPr/>
              <p:nvPr/>
            </p:nvGrpSpPr>
            <p:grpSpPr>
              <a:xfrm>
                <a:off x="3921849" y="3887618"/>
                <a:ext cx="1365377" cy="936717"/>
                <a:chOff x="2355010" y="3889975"/>
                <a:chExt cx="1365377" cy="936717"/>
              </a:xfrm>
            </p:grpSpPr>
            <p:sp>
              <p:nvSpPr>
                <p:cNvPr id="66" name="Левая фигурная скобка 65">
                  <a:extLst>
                    <a:ext uri="{FF2B5EF4-FFF2-40B4-BE49-F238E27FC236}">
                      <a16:creationId xmlns:a16="http://schemas.microsoft.com/office/drawing/2014/main" id="{8BE78F9A-392B-4C8B-A683-C029324B6C08}"/>
                    </a:ext>
                  </a:extLst>
                </p:cNvPr>
                <p:cNvSpPr/>
                <p:nvPr/>
              </p:nvSpPr>
              <p:spPr>
                <a:xfrm rot="16200000">
                  <a:off x="2928552" y="33164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67" name="Прямая со стрелкой 66">
                  <a:extLst>
                    <a:ext uri="{FF2B5EF4-FFF2-40B4-BE49-F238E27FC236}">
                      <a16:creationId xmlns:a16="http://schemas.microsoft.com/office/drawing/2014/main" id="{1537F080-859A-4E50-AFBA-8339CE2A3B87}"/>
                    </a:ext>
                  </a:extLst>
                </p:cNvPr>
                <p:cNvCxnSpPr>
                  <a:cxnSpLocks/>
                  <a:stCxn id="66" idx="1"/>
                </p:cNvCxnSpPr>
                <p:nvPr/>
              </p:nvCxnSpPr>
              <p:spPr>
                <a:xfrm>
                  <a:off x="3037699" y="41082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75F704CE-B21A-415B-A7E1-8AC3D20CF4E6}"/>
                  </a:ext>
                </a:extLst>
              </p:cNvPr>
              <p:cNvGrpSpPr/>
              <p:nvPr/>
            </p:nvGrpSpPr>
            <p:grpSpPr>
              <a:xfrm>
                <a:off x="5542060" y="3880485"/>
                <a:ext cx="1365377" cy="936717"/>
                <a:chOff x="2370600" y="3889375"/>
                <a:chExt cx="1365377" cy="936717"/>
              </a:xfrm>
            </p:grpSpPr>
            <p:sp>
              <p:nvSpPr>
                <p:cNvPr id="69" name="Левая фигурная скобка 68">
                  <a:extLst>
                    <a:ext uri="{FF2B5EF4-FFF2-40B4-BE49-F238E27FC236}">
                      <a16:creationId xmlns:a16="http://schemas.microsoft.com/office/drawing/2014/main" id="{27929A75-E6DA-4BF8-B06C-7DBEF2A9D7E4}"/>
                    </a:ext>
                  </a:extLst>
                </p:cNvPr>
                <p:cNvSpPr/>
                <p:nvPr/>
              </p:nvSpPr>
              <p:spPr>
                <a:xfrm rot="16200000">
                  <a:off x="2944142" y="33158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0" name="Прямая со стрелкой 69">
                  <a:extLst>
                    <a:ext uri="{FF2B5EF4-FFF2-40B4-BE49-F238E27FC236}">
                      <a16:creationId xmlns:a16="http://schemas.microsoft.com/office/drawing/2014/main" id="{8903862D-AD4B-4C33-BFD3-EDC5FBF7E0CD}"/>
                    </a:ext>
                  </a:extLst>
                </p:cNvPr>
                <p:cNvCxnSpPr>
                  <a:cxnSpLocks/>
                  <a:stCxn id="69" idx="1"/>
                </p:cNvCxnSpPr>
                <p:nvPr/>
              </p:nvCxnSpPr>
              <p:spPr>
                <a:xfrm>
                  <a:off x="3053289" y="41076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B08B1099-F365-4E6F-8310-716DDA84E21A}"/>
                  </a:ext>
                </a:extLst>
              </p:cNvPr>
              <p:cNvGrpSpPr/>
              <p:nvPr/>
            </p:nvGrpSpPr>
            <p:grpSpPr>
              <a:xfrm>
                <a:off x="7104784" y="3871509"/>
                <a:ext cx="1365377" cy="936717"/>
                <a:chOff x="2358152" y="3882953"/>
                <a:chExt cx="1365377" cy="936717"/>
              </a:xfrm>
            </p:grpSpPr>
            <p:sp>
              <p:nvSpPr>
                <p:cNvPr id="72" name="Левая фигурная скобка 71">
                  <a:extLst>
                    <a:ext uri="{FF2B5EF4-FFF2-40B4-BE49-F238E27FC236}">
                      <a16:creationId xmlns:a16="http://schemas.microsoft.com/office/drawing/2014/main" id="{002697E1-C665-4D9E-A8DA-12346351943A}"/>
                    </a:ext>
                  </a:extLst>
                </p:cNvPr>
                <p:cNvSpPr/>
                <p:nvPr/>
              </p:nvSpPr>
              <p:spPr>
                <a:xfrm rot="16200000">
                  <a:off x="2931694" y="3309411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7" name="Прямая со стрелкой 76">
                  <a:extLst>
                    <a:ext uri="{FF2B5EF4-FFF2-40B4-BE49-F238E27FC236}">
                      <a16:creationId xmlns:a16="http://schemas.microsoft.com/office/drawing/2014/main" id="{5A51D7A6-6E80-4B4A-8C2F-305B85BF65D0}"/>
                    </a:ext>
                  </a:extLst>
                </p:cNvPr>
                <p:cNvCxnSpPr>
                  <a:cxnSpLocks/>
                  <a:stCxn id="72" idx="1"/>
                </p:cNvCxnSpPr>
                <p:nvPr/>
              </p:nvCxnSpPr>
              <p:spPr>
                <a:xfrm>
                  <a:off x="3040841" y="4101246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5" name="Заголовок 1">
            <a:extLst>
              <a:ext uri="{FF2B5EF4-FFF2-40B4-BE49-F238E27FC236}">
                <a16:creationId xmlns:a16="http://schemas.microsoft.com/office/drawing/2014/main" id="{D14FD2A3-F5AD-416C-BC1B-5641F681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7097"/>
            <a:ext cx="7886700" cy="1337732"/>
          </a:xfrm>
        </p:spPr>
        <p:txBody>
          <a:bodyPr/>
          <a:lstStyle/>
          <a:p>
            <a:r>
              <a:rPr lang="ru-RU" dirty="0"/>
              <a:t>Аминокислотные замены</a:t>
            </a:r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3682B8C0-73BE-4F64-8339-1C32A2C4337D}"/>
              </a:ext>
            </a:extLst>
          </p:cNvPr>
          <p:cNvGrpSpPr/>
          <p:nvPr/>
        </p:nvGrpSpPr>
        <p:grpSpPr>
          <a:xfrm>
            <a:off x="4807672" y="2232086"/>
            <a:ext cx="3631645" cy="507606"/>
            <a:chOff x="4807672" y="2232086"/>
            <a:chExt cx="3631645" cy="50760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EE75F89-F823-44C2-B0A6-DDD68C6BBB3D}"/>
                </a:ext>
              </a:extLst>
            </p:cNvPr>
            <p:cNvSpPr txBox="1"/>
            <p:nvPr/>
          </p:nvSpPr>
          <p:spPr>
            <a:xfrm>
              <a:off x="5194095" y="2339582"/>
              <a:ext cx="32452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/>
                <a:t>Однонуклеотидная мутация</a:t>
              </a:r>
            </a:p>
          </p:txBody>
        </p:sp>
        <p:cxnSp>
          <p:nvCxnSpPr>
            <p:cNvPr id="35" name="Прямая со стрелкой 34">
              <a:extLst>
                <a:ext uri="{FF2B5EF4-FFF2-40B4-BE49-F238E27FC236}">
                  <a16:creationId xmlns:a16="http://schemas.microsoft.com/office/drawing/2014/main" id="{1DA2C300-5CFA-420F-A598-B2BDBAA90B6A}"/>
                </a:ext>
              </a:extLst>
            </p:cNvPr>
            <p:cNvCxnSpPr>
              <a:stCxn id="33" idx="1"/>
            </p:cNvCxnSpPr>
            <p:nvPr/>
          </p:nvCxnSpPr>
          <p:spPr>
            <a:xfrm flipH="1" flipV="1">
              <a:off x="4807672" y="2232086"/>
              <a:ext cx="386423" cy="307551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CC1FDA83-F938-499A-B21A-13DE83F1DBB0}"/>
              </a:ext>
            </a:extLst>
          </p:cNvPr>
          <p:cNvSpPr txBox="1"/>
          <p:nvPr/>
        </p:nvSpPr>
        <p:spPr>
          <a:xfrm>
            <a:off x="4238777" y="5087178"/>
            <a:ext cx="731519" cy="523220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58EB35"/>
                </a:solidFill>
              </a:rPr>
              <a:t>Tyr</a:t>
            </a:r>
            <a:endParaRPr lang="ru-RU" sz="2800" dirty="0">
              <a:solidFill>
                <a:srgbClr val="58EB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06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105" grpId="0" animBg="1"/>
      <p:bldP spid="1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9E27E5-8B6E-4442-A24C-ECD357C83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1527427"/>
            <a:ext cx="7223760" cy="4717116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33D72F1D-0B86-42A4-B9B4-62EA8DCED53C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E28895B2-20A1-470D-A889-FF0DFBA9E818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42BD20-9D8A-48D7-9ACC-4F1438D35A2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3/12</a:t>
              </a:r>
            </a:p>
          </p:txBody>
        </p:sp>
      </p:grp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7A5AE0C1-A608-42E3-817F-743B01429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 err="1"/>
              <a:t>Посттрансляционные</a:t>
            </a:r>
            <a:r>
              <a:rPr lang="ru-RU" dirty="0"/>
              <a:t> модификации</a:t>
            </a:r>
          </a:p>
        </p:txBody>
      </p:sp>
    </p:spTree>
    <p:extLst>
      <p:ext uri="{BB962C8B-B14F-4D97-AF65-F5344CB8AC3E}">
        <p14:creationId xmlns:p14="http://schemas.microsoft.com/office/powerpoint/2010/main" val="299501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Возможные модификации пептида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4/12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B0A0D7A-3301-46E9-94A8-D453C95DC6B8}"/>
              </a:ext>
            </a:extLst>
          </p:cNvPr>
          <p:cNvSpPr txBox="1"/>
          <p:nvPr/>
        </p:nvSpPr>
        <p:spPr>
          <a:xfrm>
            <a:off x="4131075" y="2896151"/>
            <a:ext cx="881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пептид</a:t>
            </a:r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FC9215B9-A726-440E-AF67-ACA234F7C7EF}"/>
              </a:ext>
            </a:extLst>
          </p:cNvPr>
          <p:cNvGrpSpPr/>
          <p:nvPr/>
        </p:nvGrpSpPr>
        <p:grpSpPr>
          <a:xfrm>
            <a:off x="2743200" y="3293616"/>
            <a:ext cx="3599642" cy="472017"/>
            <a:chOff x="2801158" y="3462728"/>
            <a:chExt cx="3541684" cy="346231"/>
          </a:xfrm>
        </p:grpSpPr>
        <p:sp>
          <p:nvSpPr>
            <p:cNvPr id="29" name="Стрелка: вниз 28">
              <a:extLst>
                <a:ext uri="{FF2B5EF4-FFF2-40B4-BE49-F238E27FC236}">
                  <a16:creationId xmlns:a16="http://schemas.microsoft.com/office/drawing/2014/main" id="{DAD0EB6E-588D-438B-8F7F-259BD7DF0335}"/>
                </a:ext>
              </a:extLst>
            </p:cNvPr>
            <p:cNvSpPr/>
            <p:nvPr/>
          </p:nvSpPr>
          <p:spPr>
            <a:xfrm rot="18376850" flipH="1">
              <a:off x="5676267" y="3142384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Стрелка: вниз 29">
              <a:extLst>
                <a:ext uri="{FF2B5EF4-FFF2-40B4-BE49-F238E27FC236}">
                  <a16:creationId xmlns:a16="http://schemas.microsoft.com/office/drawing/2014/main" id="{E501A6BE-191C-4B8B-9928-E55A415302D2}"/>
                </a:ext>
              </a:extLst>
            </p:cNvPr>
            <p:cNvSpPr/>
            <p:nvPr/>
          </p:nvSpPr>
          <p:spPr>
            <a:xfrm rot="3223150">
              <a:off x="3121504" y="3142382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D2E0D1F7-9D07-40ED-8668-A7D62BBE5A9E}"/>
              </a:ext>
            </a:extLst>
          </p:cNvPr>
          <p:cNvGrpSpPr/>
          <p:nvPr/>
        </p:nvGrpSpPr>
        <p:grpSpPr>
          <a:xfrm>
            <a:off x="5923580" y="4035565"/>
            <a:ext cx="2304104" cy="2016933"/>
            <a:chOff x="5923580" y="4035565"/>
            <a:chExt cx="2304104" cy="2016933"/>
          </a:xfrm>
        </p:grpSpPr>
        <p:cxnSp>
          <p:nvCxnSpPr>
            <p:cNvPr id="52" name="Прямая соединительная линия 51">
              <a:extLst>
                <a:ext uri="{FF2B5EF4-FFF2-40B4-BE49-F238E27FC236}">
                  <a16:creationId xmlns:a16="http://schemas.microsoft.com/office/drawing/2014/main" id="{412A7EB9-93FC-4136-ABD8-3B50BF3B43E0}"/>
                </a:ext>
              </a:extLst>
            </p:cNvPr>
            <p:cNvCxnSpPr>
              <a:cxnSpLocks/>
            </p:cNvCxnSpPr>
            <p:nvPr/>
          </p:nvCxnSpPr>
          <p:spPr>
            <a:xfrm>
              <a:off x="7414732" y="4035565"/>
              <a:ext cx="0" cy="51349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D807F93-C921-47BC-8BF9-21B82FFB265B}"/>
                </a:ext>
              </a:extLst>
            </p:cNvPr>
            <p:cNvSpPr txBox="1"/>
            <p:nvPr/>
          </p:nvSpPr>
          <p:spPr>
            <a:xfrm>
              <a:off x="5923580" y="5129168"/>
              <a:ext cx="230410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 err="1"/>
                <a:t>посттрансляционная</a:t>
              </a:r>
              <a:r>
                <a:rPr lang="ru-RU" dirty="0"/>
                <a:t> модификация</a:t>
              </a:r>
              <a:r>
                <a:rPr lang="en-GB" dirty="0"/>
                <a:t> (</a:t>
              </a:r>
              <a:r>
                <a:rPr lang="ru-RU" dirty="0"/>
                <a:t>окисление)</a:t>
              </a:r>
            </a:p>
          </p:txBody>
        </p:sp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32541B5-15C7-4B3B-A2E1-4AC0D871BF95}"/>
              </a:ext>
            </a:extLst>
          </p:cNvPr>
          <p:cNvGrpSpPr/>
          <p:nvPr/>
        </p:nvGrpSpPr>
        <p:grpSpPr>
          <a:xfrm rot="16200000">
            <a:off x="4205080" y="1624659"/>
            <a:ext cx="744889" cy="1565348"/>
            <a:chOff x="4257241" y="1381197"/>
            <a:chExt cx="744889" cy="1565348"/>
          </a:xfrm>
        </p:grpSpPr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D6F7D841-8E9E-44A5-990B-974C83D859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0D20F90F-209B-4E42-88F4-0DA2F343ABC5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D472EA73-75F3-427D-A5E3-57686CA94976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Овал 41">
              <a:extLst>
                <a:ext uri="{FF2B5EF4-FFF2-40B4-BE49-F238E27FC236}">
                  <a16:creationId xmlns:a16="http://schemas.microsoft.com/office/drawing/2014/main" id="{BB2F9A24-19CF-449C-A369-1473B141E8B8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43" name="Овал 42">
              <a:extLst>
                <a:ext uri="{FF2B5EF4-FFF2-40B4-BE49-F238E27FC236}">
                  <a16:creationId xmlns:a16="http://schemas.microsoft.com/office/drawing/2014/main" id="{EF0FFD32-3CA7-46E7-827C-1D22E0B938E1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D63831C-1DF3-4F55-8054-B169C6F5F030}"/>
              </a:ext>
            </a:extLst>
          </p:cNvPr>
          <p:cNvGrpSpPr/>
          <p:nvPr/>
        </p:nvGrpSpPr>
        <p:grpSpPr>
          <a:xfrm rot="16200000">
            <a:off x="2139499" y="3777301"/>
            <a:ext cx="744889" cy="1565348"/>
            <a:chOff x="4257241" y="1381197"/>
            <a:chExt cx="744889" cy="1565348"/>
          </a:xfrm>
        </p:grpSpPr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654C00CF-9DCA-4F6C-9C6D-46811CADD1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69711734-16D8-4ED0-91BE-961210525963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55" name="Прямая соединительная линия 54">
              <a:extLst>
                <a:ext uri="{FF2B5EF4-FFF2-40B4-BE49-F238E27FC236}">
                  <a16:creationId xmlns:a16="http://schemas.microsoft.com/office/drawing/2014/main" id="{DF81ABFC-38A0-437B-87FF-5049C517A553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3F73AF58-5AA4-426B-AF18-A5ABCC0803D2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3CE016"/>
            </a:solidFill>
            <a:ln>
              <a:solidFill>
                <a:srgbClr val="3CE0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</a:t>
              </a:r>
              <a:endParaRPr lang="ru-RU" dirty="0"/>
            </a:p>
          </p:txBody>
        </p:sp>
        <p:sp>
          <p:nvSpPr>
            <p:cNvPr id="57" name="Овал 56">
              <a:extLst>
                <a:ext uri="{FF2B5EF4-FFF2-40B4-BE49-F238E27FC236}">
                  <a16:creationId xmlns:a16="http://schemas.microsoft.com/office/drawing/2014/main" id="{703E0541-5B87-41D8-8FAC-8FFF3AC0914C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ED116BD-2664-4145-B8CD-812A16DF82AC}"/>
              </a:ext>
            </a:extLst>
          </p:cNvPr>
          <p:cNvSpPr txBox="1"/>
          <p:nvPr/>
        </p:nvSpPr>
        <p:spPr>
          <a:xfrm>
            <a:off x="1876804" y="5185326"/>
            <a:ext cx="1102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замена</a:t>
            </a:r>
          </a:p>
        </p:txBody>
      </p: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950B93F8-F54B-49A9-A362-9587E309A787}"/>
              </a:ext>
            </a:extLst>
          </p:cNvPr>
          <p:cNvGrpSpPr/>
          <p:nvPr/>
        </p:nvGrpSpPr>
        <p:grpSpPr>
          <a:xfrm rot="16200000">
            <a:off x="6453933" y="3771782"/>
            <a:ext cx="744889" cy="1565348"/>
            <a:chOff x="4257241" y="1381197"/>
            <a:chExt cx="744889" cy="1565348"/>
          </a:xfrm>
        </p:grpSpPr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BE3BF654-664E-4AEB-9CEC-8204E84020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" name="Овал 62">
              <a:extLst>
                <a:ext uri="{FF2B5EF4-FFF2-40B4-BE49-F238E27FC236}">
                  <a16:creationId xmlns:a16="http://schemas.microsoft.com/office/drawing/2014/main" id="{FDD9ECCD-E0C8-4509-8E13-53DCE7B09D79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7EDC11FE-F7E7-44A6-BCF0-7526D2801719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Овал 64">
              <a:extLst>
                <a:ext uri="{FF2B5EF4-FFF2-40B4-BE49-F238E27FC236}">
                  <a16:creationId xmlns:a16="http://schemas.microsoft.com/office/drawing/2014/main" id="{AB41625A-CE73-413D-9461-9EC3CE93FBD3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98ECE3B9-587D-4369-A983-A19E255055CA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B75205F-0A13-473E-9608-FC42001FABB0}"/>
              </a:ext>
            </a:extLst>
          </p:cNvPr>
          <p:cNvSpPr txBox="1"/>
          <p:nvPr/>
        </p:nvSpPr>
        <p:spPr>
          <a:xfrm>
            <a:off x="7226395" y="3767749"/>
            <a:ext cx="388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504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04" y="331362"/>
            <a:ext cx="7886700" cy="1337732"/>
          </a:xfrm>
        </p:spPr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6/12</a:t>
              </a:r>
            </a:p>
          </p:txBody>
        </p:sp>
      </p:grp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AF390689-3717-4912-89BF-31E912A64C65}"/>
              </a:ext>
            </a:extLst>
          </p:cNvPr>
          <p:cNvSpPr/>
          <p:nvPr/>
        </p:nvSpPr>
        <p:spPr>
          <a:xfrm>
            <a:off x="1842273" y="2062011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ÐÐ°ÑÑÐ¸Ð½ÐºÐ¸ Ð¿Ð¾ Ð·Ð°Ð¿ÑÐ¾ÑÑ Ð¼Ð°ÑÑ ÑÐ¿ÐµÐºÑÑÐ¾Ð¼ÐµÑÑ">
            <a:extLst>
              <a:ext uri="{FF2B5EF4-FFF2-40B4-BE49-F238E27FC236}">
                <a16:creationId xmlns:a16="http://schemas.microsoft.com/office/drawing/2014/main" id="{24777D39-E41E-4BFE-A53E-305EC7B08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554" y="1186215"/>
            <a:ext cx="1905115" cy="184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068110-E20B-4709-A25A-91BB83C7394D}"/>
              </a:ext>
            </a:extLst>
          </p:cNvPr>
          <p:cNvSpPr txBox="1"/>
          <p:nvPr/>
        </p:nvSpPr>
        <p:spPr>
          <a:xfrm>
            <a:off x="2629787" y="3064173"/>
            <a:ext cx="22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Масс-спектрометр</a:t>
            </a:r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F3591CA6-E518-4777-A533-69816C36B315}"/>
              </a:ext>
            </a:extLst>
          </p:cNvPr>
          <p:cNvGrpSpPr>
            <a:grpSpLocks noChangeAspect="1"/>
          </p:cNvGrpSpPr>
          <p:nvPr/>
        </p:nvGrpSpPr>
        <p:grpSpPr>
          <a:xfrm>
            <a:off x="6121487" y="4293520"/>
            <a:ext cx="2601159" cy="1860476"/>
            <a:chOff x="1290655" y="3107184"/>
            <a:chExt cx="3441143" cy="2461273"/>
          </a:xfrm>
        </p:grpSpPr>
        <p:cxnSp>
          <p:nvCxnSpPr>
            <p:cNvPr id="23" name="Прямая со стрелкой 22">
              <a:extLst>
                <a:ext uri="{FF2B5EF4-FFF2-40B4-BE49-F238E27FC236}">
                  <a16:creationId xmlns:a16="http://schemas.microsoft.com/office/drawing/2014/main" id="{67AEFC29-EE98-4BED-B15E-1E81CFC9E5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1045" y="3107184"/>
              <a:ext cx="0" cy="21128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Прямая со стрелкой 23">
              <a:extLst>
                <a:ext uri="{FF2B5EF4-FFF2-40B4-BE49-F238E27FC236}">
                  <a16:creationId xmlns:a16="http://schemas.microsoft.com/office/drawing/2014/main" id="{5847E00A-E020-4087-8D60-458DA2CB11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5" y="5220070"/>
              <a:ext cx="292075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86F5D34-457F-4A57-A82E-A91B3644DE5D}"/>
                </a:ext>
              </a:extLst>
            </p:cNvPr>
            <p:cNvSpPr txBox="1"/>
            <p:nvPr/>
          </p:nvSpPr>
          <p:spPr>
            <a:xfrm>
              <a:off x="3005091" y="5161291"/>
              <a:ext cx="532661" cy="407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m</a:t>
              </a:r>
              <a:endParaRPr lang="ru-RU" sz="14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E0DA9B-F731-4855-A1EA-0692802C6919}"/>
                </a:ext>
              </a:extLst>
            </p:cNvPr>
            <p:cNvSpPr txBox="1"/>
            <p:nvPr/>
          </p:nvSpPr>
          <p:spPr>
            <a:xfrm>
              <a:off x="1290655" y="3379721"/>
              <a:ext cx="529316" cy="156781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GB" sz="1400" dirty="0"/>
                <a:t>quantity</a:t>
              </a:r>
              <a:endParaRPr lang="ru-RU" sz="1400" dirty="0"/>
            </a:p>
          </p:txBody>
        </p: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D840D1CE-4C97-42FC-9E4F-6F4BD20BDB0B}"/>
                </a:ext>
              </a:extLst>
            </p:cNvPr>
            <p:cNvCxnSpPr/>
            <p:nvPr/>
          </p:nvCxnSpPr>
          <p:spPr>
            <a:xfrm>
              <a:off x="2201662" y="4163627"/>
              <a:ext cx="0" cy="985422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8A8CFD9B-FE59-47BA-9AAB-25C7BBA7400C}"/>
                </a:ext>
              </a:extLst>
            </p:cNvPr>
            <p:cNvCxnSpPr>
              <a:cxnSpLocks/>
            </p:cNvCxnSpPr>
            <p:nvPr/>
          </p:nvCxnSpPr>
          <p:spPr>
            <a:xfrm>
              <a:off x="2460594" y="3238870"/>
              <a:ext cx="0" cy="1910179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E1EAAA37-F281-4C13-838A-4066BB82DBA4}"/>
                </a:ext>
              </a:extLst>
            </p:cNvPr>
            <p:cNvCxnSpPr>
              <a:cxnSpLocks/>
            </p:cNvCxnSpPr>
            <p:nvPr/>
          </p:nvCxnSpPr>
          <p:spPr>
            <a:xfrm>
              <a:off x="2709168" y="4367814"/>
              <a:ext cx="0" cy="781235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59F36DD9-EA45-417D-931A-7259A9BAED6B}"/>
                </a:ext>
              </a:extLst>
            </p:cNvPr>
            <p:cNvCxnSpPr>
              <a:cxnSpLocks/>
            </p:cNvCxnSpPr>
            <p:nvPr/>
          </p:nvCxnSpPr>
          <p:spPr>
            <a:xfrm>
              <a:off x="2931110" y="3950563"/>
              <a:ext cx="0" cy="1198486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5BDBD5E4-FE06-4D19-92E1-DF284620ADB4}"/>
                </a:ext>
              </a:extLst>
            </p:cNvPr>
            <p:cNvCxnSpPr>
              <a:cxnSpLocks/>
            </p:cNvCxnSpPr>
            <p:nvPr/>
          </p:nvCxnSpPr>
          <p:spPr>
            <a:xfrm>
              <a:off x="3161929" y="3844031"/>
              <a:ext cx="0" cy="1305018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37788CB4-26A3-44DE-A574-840666286509}"/>
                </a:ext>
              </a:extLst>
            </p:cNvPr>
            <p:cNvCxnSpPr>
              <a:cxnSpLocks/>
            </p:cNvCxnSpPr>
            <p:nvPr/>
          </p:nvCxnSpPr>
          <p:spPr>
            <a:xfrm>
              <a:off x="3783366" y="4758431"/>
              <a:ext cx="0" cy="390618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34344F43-4DAD-45CF-A0FE-39D0700240D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287" y="4549806"/>
              <a:ext cx="0" cy="599243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665D5C8-328B-4570-924F-E247C9A5C9EF}"/>
              </a:ext>
            </a:extLst>
          </p:cNvPr>
          <p:cNvSpPr txBox="1"/>
          <p:nvPr/>
        </p:nvSpPr>
        <p:spPr>
          <a:xfrm>
            <a:off x="6593019" y="6010845"/>
            <a:ext cx="201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Масс-спектр</a:t>
            </a:r>
          </a:p>
        </p:txBody>
      </p: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48B1551-0AB9-4080-B286-B25D2760F62F}"/>
              </a:ext>
            </a:extLst>
          </p:cNvPr>
          <p:cNvGrpSpPr>
            <a:grpSpLocks noChangeAspect="1"/>
          </p:cNvGrpSpPr>
          <p:nvPr/>
        </p:nvGrpSpPr>
        <p:grpSpPr>
          <a:xfrm>
            <a:off x="4014949" y="4524135"/>
            <a:ext cx="958026" cy="1337732"/>
            <a:chOff x="1553592" y="2281561"/>
            <a:chExt cx="1455938" cy="2032987"/>
          </a:xfrm>
        </p:grpSpPr>
        <p:sp>
          <p:nvSpPr>
            <p:cNvPr id="38" name="Прямоугольник: один усеченный угол 37">
              <a:extLst>
                <a:ext uri="{FF2B5EF4-FFF2-40B4-BE49-F238E27FC236}">
                  <a16:creationId xmlns:a16="http://schemas.microsoft.com/office/drawing/2014/main" id="{E983CAD3-CB1B-4E83-81FB-B0A9EBB9F6AA}"/>
                </a:ext>
              </a:extLst>
            </p:cNvPr>
            <p:cNvSpPr/>
            <p:nvPr/>
          </p:nvSpPr>
          <p:spPr>
            <a:xfrm>
              <a:off x="1553592" y="2281561"/>
              <a:ext cx="1455938" cy="2032987"/>
            </a:xfrm>
            <a:prstGeom prst="snip1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C8515833-9628-4C1B-924E-5BA0AA1686F9}"/>
                </a:ext>
              </a:extLst>
            </p:cNvPr>
            <p:cNvCxnSpPr/>
            <p:nvPr/>
          </p:nvCxnSpPr>
          <p:spPr>
            <a:xfrm>
              <a:off x="1669001" y="268105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C4C1FD5F-B000-4A49-B126-FAD08EBF9BD0}"/>
                </a:ext>
              </a:extLst>
            </p:cNvPr>
            <p:cNvCxnSpPr/>
            <p:nvPr/>
          </p:nvCxnSpPr>
          <p:spPr>
            <a:xfrm>
              <a:off x="1669001" y="283493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443385DD-93DE-45C7-89B1-2B271C859D88}"/>
                </a:ext>
              </a:extLst>
            </p:cNvPr>
            <p:cNvCxnSpPr/>
            <p:nvPr/>
          </p:nvCxnSpPr>
          <p:spPr>
            <a:xfrm>
              <a:off x="1669001" y="297106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1C4EAC24-654F-4A68-9ABB-EAACCB505328}"/>
                </a:ext>
              </a:extLst>
            </p:cNvPr>
            <p:cNvCxnSpPr/>
            <p:nvPr/>
          </p:nvCxnSpPr>
          <p:spPr>
            <a:xfrm>
              <a:off x="1669002" y="312050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16039CAC-B4D8-4F93-8B36-8A37D860AB1B}"/>
                </a:ext>
              </a:extLst>
            </p:cNvPr>
            <p:cNvCxnSpPr/>
            <p:nvPr/>
          </p:nvCxnSpPr>
          <p:spPr>
            <a:xfrm>
              <a:off x="1669002" y="3269943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EA3524DB-05D3-4F63-AD39-C86BA41575E7}"/>
                </a:ext>
              </a:extLst>
            </p:cNvPr>
            <p:cNvCxnSpPr/>
            <p:nvPr/>
          </p:nvCxnSpPr>
          <p:spPr>
            <a:xfrm>
              <a:off x="1665690" y="34253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2EBBE508-C151-4F0A-A2CA-A856E0246046}"/>
                </a:ext>
              </a:extLst>
            </p:cNvPr>
            <p:cNvCxnSpPr/>
            <p:nvPr/>
          </p:nvCxnSpPr>
          <p:spPr>
            <a:xfrm>
              <a:off x="1665690" y="35777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9BD7E768-F496-409F-9152-8E94CFFDCA59}"/>
                </a:ext>
              </a:extLst>
            </p:cNvPr>
            <p:cNvCxnSpPr/>
            <p:nvPr/>
          </p:nvCxnSpPr>
          <p:spPr>
            <a:xfrm>
              <a:off x="1665690" y="37301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Стрелка: вправо 46">
            <a:extLst>
              <a:ext uri="{FF2B5EF4-FFF2-40B4-BE49-F238E27FC236}">
                <a16:creationId xmlns:a16="http://schemas.microsoft.com/office/drawing/2014/main" id="{C64B4C4B-7D7A-4429-84DF-DB900EFBC20E}"/>
              </a:ext>
            </a:extLst>
          </p:cNvPr>
          <p:cNvSpPr/>
          <p:nvPr/>
        </p:nvSpPr>
        <p:spPr>
          <a:xfrm>
            <a:off x="4912388" y="217260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6AFADF-C818-453B-A345-C741B118AACF}"/>
              </a:ext>
            </a:extLst>
          </p:cNvPr>
          <p:cNvSpPr txBox="1"/>
          <p:nvPr/>
        </p:nvSpPr>
        <p:spPr>
          <a:xfrm>
            <a:off x="3635405" y="6010845"/>
            <a:ext cx="1873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Файл</a:t>
            </a:r>
            <a:r>
              <a:rPr lang="en-GB" sz="2000" dirty="0"/>
              <a:t> </a:t>
            </a:r>
            <a:r>
              <a:rPr lang="ru-RU" sz="2000" dirty="0"/>
              <a:t>.</a:t>
            </a:r>
            <a:r>
              <a:rPr lang="en-GB" sz="2000" dirty="0"/>
              <a:t>pep</a:t>
            </a:r>
            <a:endParaRPr lang="ru-RU" sz="2000" dirty="0"/>
          </a:p>
        </p:txBody>
      </p:sp>
      <p:sp>
        <p:nvSpPr>
          <p:cNvPr id="51" name="Стрелка: вправо 50">
            <a:extLst>
              <a:ext uri="{FF2B5EF4-FFF2-40B4-BE49-F238E27FC236}">
                <a16:creationId xmlns:a16="http://schemas.microsoft.com/office/drawing/2014/main" id="{0DB915D7-7610-4C11-8638-C03CF4F95826}"/>
              </a:ext>
            </a:extLst>
          </p:cNvPr>
          <p:cNvSpPr/>
          <p:nvPr/>
        </p:nvSpPr>
        <p:spPr>
          <a:xfrm rot="10800000">
            <a:off x="5238044" y="491145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трелка: вправо 53">
            <a:extLst>
              <a:ext uri="{FF2B5EF4-FFF2-40B4-BE49-F238E27FC236}">
                <a16:creationId xmlns:a16="http://schemas.microsoft.com/office/drawing/2014/main" id="{901E6538-B5CE-4A71-B227-E05462E44EBA}"/>
              </a:ext>
            </a:extLst>
          </p:cNvPr>
          <p:cNvSpPr/>
          <p:nvPr/>
        </p:nvSpPr>
        <p:spPr>
          <a:xfrm flipH="1">
            <a:off x="2912145" y="4904667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D4E28683-9955-43EA-B848-E2F14F345DBE}"/>
              </a:ext>
            </a:extLst>
          </p:cNvPr>
          <p:cNvGrpSpPr>
            <a:grpSpLocks noChangeAspect="1"/>
          </p:cNvGrpSpPr>
          <p:nvPr/>
        </p:nvGrpSpPr>
        <p:grpSpPr>
          <a:xfrm>
            <a:off x="103407" y="4370998"/>
            <a:ext cx="2605612" cy="2058211"/>
            <a:chOff x="2432481" y="2562929"/>
            <a:chExt cx="2982898" cy="2356236"/>
          </a:xfrm>
        </p:grpSpPr>
        <p:sp>
          <p:nvSpPr>
            <p:cNvPr id="60" name="Прямоугольник 59">
              <a:extLst>
                <a:ext uri="{FF2B5EF4-FFF2-40B4-BE49-F238E27FC236}">
                  <a16:creationId xmlns:a16="http://schemas.microsoft.com/office/drawing/2014/main" id="{39F0B26B-987B-4986-AAD3-7AC9E80529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2481" y="2562929"/>
              <a:ext cx="2982898" cy="186505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A43808D7-6206-44F4-BCCB-515296584589}"/>
                </a:ext>
              </a:extLst>
            </p:cNvPr>
            <p:cNvSpPr/>
            <p:nvPr/>
          </p:nvSpPr>
          <p:spPr>
            <a:xfrm>
              <a:off x="2796466" y="2805344"/>
              <a:ext cx="1491449" cy="88776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178B6699-B242-4C4D-A8FE-CE96D4E9061E}"/>
                </a:ext>
              </a:extLst>
            </p:cNvPr>
            <p:cNvCxnSpPr/>
            <p:nvPr/>
          </p:nvCxnSpPr>
          <p:spPr>
            <a:xfrm>
              <a:off x="4572000" y="2681056"/>
              <a:ext cx="0" cy="14559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>
              <a:extLst>
                <a:ext uri="{FF2B5EF4-FFF2-40B4-BE49-F238E27FC236}">
                  <a16:creationId xmlns:a16="http://schemas.microsoft.com/office/drawing/2014/main" id="{ED5CED0F-84D5-4002-A7E0-EE295CCB8E38}"/>
                </a:ext>
              </a:extLst>
            </p:cNvPr>
            <p:cNvCxnSpPr/>
            <p:nvPr/>
          </p:nvCxnSpPr>
          <p:spPr>
            <a:xfrm>
              <a:off x="3542190" y="3187083"/>
              <a:ext cx="0" cy="7102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Прямоугольник 63">
              <a:extLst>
                <a:ext uri="{FF2B5EF4-FFF2-40B4-BE49-F238E27FC236}">
                  <a16:creationId xmlns:a16="http://schemas.microsoft.com/office/drawing/2014/main" id="{A4CD62DA-EC57-4243-B509-9295715249F2}"/>
                </a:ext>
              </a:extLst>
            </p:cNvPr>
            <p:cNvSpPr/>
            <p:nvPr/>
          </p:nvSpPr>
          <p:spPr>
            <a:xfrm>
              <a:off x="2521274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Прямоугольник 64">
              <a:extLst>
                <a:ext uri="{FF2B5EF4-FFF2-40B4-BE49-F238E27FC236}">
                  <a16:creationId xmlns:a16="http://schemas.microsoft.com/office/drawing/2014/main" id="{0DFA83E3-679E-4AC8-9FAF-4774F97FED8D}"/>
                </a:ext>
              </a:extLst>
            </p:cNvPr>
            <p:cNvSpPr/>
            <p:nvPr/>
          </p:nvSpPr>
          <p:spPr>
            <a:xfrm>
              <a:off x="2521274" y="343331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Прямоугольник 65">
              <a:extLst>
                <a:ext uri="{FF2B5EF4-FFF2-40B4-BE49-F238E27FC236}">
                  <a16:creationId xmlns:a16="http://schemas.microsoft.com/office/drawing/2014/main" id="{1D6B05E3-9261-4942-B1FB-7D541EF3260C}"/>
                </a:ext>
              </a:extLst>
            </p:cNvPr>
            <p:cNvSpPr/>
            <p:nvPr/>
          </p:nvSpPr>
          <p:spPr>
            <a:xfrm>
              <a:off x="3058365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Прямоугольник 66">
              <a:extLst>
                <a:ext uri="{FF2B5EF4-FFF2-40B4-BE49-F238E27FC236}">
                  <a16:creationId xmlns:a16="http://schemas.microsoft.com/office/drawing/2014/main" id="{6C0D24F4-F4CE-478E-9120-24EEC8D6A460}"/>
                </a:ext>
              </a:extLst>
            </p:cNvPr>
            <p:cNvSpPr/>
            <p:nvPr/>
          </p:nvSpPr>
          <p:spPr>
            <a:xfrm>
              <a:off x="3058372" y="3429000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Прямоугольник 67">
              <a:extLst>
                <a:ext uri="{FF2B5EF4-FFF2-40B4-BE49-F238E27FC236}">
                  <a16:creationId xmlns:a16="http://schemas.microsoft.com/office/drawing/2014/main" id="{7BA1361E-3F6D-4514-AB40-FAE6A8E21D4A}"/>
                </a:ext>
              </a:extLst>
            </p:cNvPr>
            <p:cNvSpPr/>
            <p:nvPr/>
          </p:nvSpPr>
          <p:spPr>
            <a:xfrm>
              <a:off x="3058365" y="355905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9" name="Прямая соединительная линия 68">
              <a:extLst>
                <a:ext uri="{FF2B5EF4-FFF2-40B4-BE49-F238E27FC236}">
                  <a16:creationId xmlns:a16="http://schemas.microsoft.com/office/drawing/2014/main" id="{A9C66EF3-B646-42CD-A9F8-A38B1D882BA7}"/>
                </a:ext>
              </a:extLst>
            </p:cNvPr>
            <p:cNvCxnSpPr>
              <a:stCxn id="64" idx="3"/>
              <a:endCxn id="67" idx="1"/>
            </p:cNvCxnSpPr>
            <p:nvPr/>
          </p:nvCxnSpPr>
          <p:spPr>
            <a:xfrm>
              <a:off x="2734323" y="3321361"/>
              <a:ext cx="324049" cy="130499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Прямая соединительная линия 69">
              <a:extLst>
                <a:ext uri="{FF2B5EF4-FFF2-40B4-BE49-F238E27FC236}">
                  <a16:creationId xmlns:a16="http://schemas.microsoft.com/office/drawing/2014/main" id="{8C2B5FE2-FD76-4BA4-B94A-6F674E6A2132}"/>
                </a:ext>
              </a:extLst>
            </p:cNvPr>
            <p:cNvCxnSpPr>
              <a:stCxn id="65" idx="3"/>
              <a:endCxn id="68" idx="1"/>
            </p:cNvCxnSpPr>
            <p:nvPr/>
          </p:nvCxnSpPr>
          <p:spPr>
            <a:xfrm>
              <a:off x="2734323" y="3456172"/>
              <a:ext cx="324042" cy="12574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Прямая соединительная линия 70">
              <a:extLst>
                <a:ext uri="{FF2B5EF4-FFF2-40B4-BE49-F238E27FC236}">
                  <a16:creationId xmlns:a16="http://schemas.microsoft.com/office/drawing/2014/main" id="{570A23F6-A47B-4D45-A00D-3088342BF64F}"/>
                </a:ext>
              </a:extLst>
            </p:cNvPr>
            <p:cNvCxnSpPr/>
            <p:nvPr/>
          </p:nvCxnSpPr>
          <p:spPr>
            <a:xfrm>
              <a:off x="3666478" y="3321360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id="{FD57EE8C-BC70-4BCD-BF5A-CDD8C179A474}"/>
                </a:ext>
              </a:extLst>
            </p:cNvPr>
            <p:cNvCxnSpPr/>
            <p:nvPr/>
          </p:nvCxnSpPr>
          <p:spPr>
            <a:xfrm>
              <a:off x="3666478" y="3404958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Прямая соединительная линия 72">
              <a:extLst>
                <a:ext uri="{FF2B5EF4-FFF2-40B4-BE49-F238E27FC236}">
                  <a16:creationId xmlns:a16="http://schemas.microsoft.com/office/drawing/2014/main" id="{BBF2FD45-FAF5-4A32-B6AF-5835F65C5827}"/>
                </a:ext>
              </a:extLst>
            </p:cNvPr>
            <p:cNvCxnSpPr/>
            <p:nvPr/>
          </p:nvCxnSpPr>
          <p:spPr>
            <a:xfrm>
              <a:off x="3666478" y="3495456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F47C3943-D27B-49A3-B5F5-F630D2882555}"/>
                </a:ext>
              </a:extLst>
            </p:cNvPr>
            <p:cNvSpPr/>
            <p:nvPr/>
          </p:nvSpPr>
          <p:spPr>
            <a:xfrm>
              <a:off x="4727362" y="2891774"/>
              <a:ext cx="532656" cy="941033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0A1A4C2-40FD-41B2-909A-3ECAE022B528}"/>
                </a:ext>
              </a:extLst>
            </p:cNvPr>
            <p:cNvSpPr txBox="1"/>
            <p:nvPr/>
          </p:nvSpPr>
          <p:spPr>
            <a:xfrm>
              <a:off x="3116868" y="4461120"/>
              <a:ext cx="1610493" cy="458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sz="2000" dirty="0"/>
                <a:t>Интерфейс</a:t>
              </a:r>
            </a:p>
          </p:txBody>
        </p:sp>
      </p:grpSp>
      <p:sp>
        <p:nvSpPr>
          <p:cNvPr id="81" name="Стрелка: вправо 80">
            <a:extLst>
              <a:ext uri="{FF2B5EF4-FFF2-40B4-BE49-F238E27FC236}">
                <a16:creationId xmlns:a16="http://schemas.microsoft.com/office/drawing/2014/main" id="{19F0DE2C-D703-47E0-99B5-72D32E859516}"/>
              </a:ext>
            </a:extLst>
          </p:cNvPr>
          <p:cNvSpPr/>
          <p:nvPr/>
        </p:nvSpPr>
        <p:spPr>
          <a:xfrm rot="5400000">
            <a:off x="7120433" y="3759415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F3694C3E-1BD8-4417-A75B-16729A7AC143}"/>
              </a:ext>
            </a:extLst>
          </p:cNvPr>
          <p:cNvGrpSpPr/>
          <p:nvPr/>
        </p:nvGrpSpPr>
        <p:grpSpPr>
          <a:xfrm>
            <a:off x="5770797" y="1279620"/>
            <a:ext cx="2977297" cy="2152707"/>
            <a:chOff x="5770797" y="1279620"/>
            <a:chExt cx="2977297" cy="2152707"/>
          </a:xfrm>
        </p:grpSpPr>
        <p:grpSp>
          <p:nvGrpSpPr>
            <p:cNvPr id="76" name="Группа 75">
              <a:extLst>
                <a:ext uri="{FF2B5EF4-FFF2-40B4-BE49-F238E27FC236}">
                  <a16:creationId xmlns:a16="http://schemas.microsoft.com/office/drawing/2014/main" id="{15287F62-10E6-4814-9703-C3C1CED04E3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770797" y="1346045"/>
              <a:ext cx="2977297" cy="2086282"/>
              <a:chOff x="1953986" y="2127287"/>
              <a:chExt cx="3543300" cy="2482897"/>
            </a:xfrm>
          </p:grpSpPr>
          <p:pic>
            <p:nvPicPr>
              <p:cNvPr id="77" name="Picture 2" descr="ÐÐ¾ÑÐ¾Ð¶ÐµÐµ Ð¸Ð·Ð¾Ð±ÑÐ°Ð¶ÐµÐ½Ð¸Ðµ">
                <a:extLst>
                  <a:ext uri="{FF2B5EF4-FFF2-40B4-BE49-F238E27FC236}">
                    <a16:creationId xmlns:a16="http://schemas.microsoft.com/office/drawing/2014/main" id="{6E677932-1510-484D-99E6-8247E06A6D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53986" y="2144069"/>
                <a:ext cx="3543300" cy="21431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4D7A57D-0EB0-4A62-9F98-E82B3B26D6A6}"/>
                  </a:ext>
                </a:extLst>
              </p:cNvPr>
              <p:cNvSpPr txBox="1"/>
              <p:nvPr/>
            </p:nvSpPr>
            <p:spPr>
              <a:xfrm>
                <a:off x="2416629" y="3954008"/>
                <a:ext cx="3080657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dirty="0"/>
                  <a:t>m</a:t>
                </a:r>
                <a:r>
                  <a:rPr lang="en-US" sz="1400" dirty="0"/>
                  <a:t>/z</a:t>
                </a:r>
                <a:endParaRPr lang="ru-RU" sz="1400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65D53F8-CB77-438F-AE0F-6205EA3D40A7}"/>
                  </a:ext>
                </a:extLst>
              </p:cNvPr>
              <p:cNvSpPr txBox="1"/>
              <p:nvPr/>
            </p:nvSpPr>
            <p:spPr>
              <a:xfrm>
                <a:off x="1960170" y="2127287"/>
                <a:ext cx="400110" cy="193711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vert="vert270" wrap="square" rtlCol="0">
                <a:spAutoFit/>
              </a:bodyPr>
              <a:lstStyle/>
              <a:p>
                <a:pPr algn="ctr"/>
                <a:r>
                  <a:rPr lang="en-US" sz="1400" dirty="0"/>
                  <a:t>Ion current</a:t>
                </a:r>
                <a:endParaRPr lang="ru-RU" sz="1400" dirty="0"/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87FD7101-80E8-49B3-BE53-CDA324E25C90}"/>
                  </a:ext>
                </a:extLst>
              </p:cNvPr>
              <p:cNvSpPr txBox="1"/>
              <p:nvPr/>
            </p:nvSpPr>
            <p:spPr>
              <a:xfrm>
                <a:off x="2873093" y="4210074"/>
                <a:ext cx="233172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2000" dirty="0"/>
                  <a:t>Масс-спектр</a:t>
                </a:r>
              </a:p>
            </p:txBody>
          </p:sp>
        </p:grpSp>
        <p:cxnSp>
          <p:nvCxnSpPr>
            <p:cNvPr id="82" name="Прямая со стрелкой 81">
              <a:extLst>
                <a:ext uri="{FF2B5EF4-FFF2-40B4-BE49-F238E27FC236}">
                  <a16:creationId xmlns:a16="http://schemas.microsoft.com/office/drawing/2014/main" id="{09937729-D3C7-450C-95E4-F08BDD86E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59538" y="1279620"/>
              <a:ext cx="0" cy="166372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Прямая со стрелкой 82">
              <a:extLst>
                <a:ext uri="{FF2B5EF4-FFF2-40B4-BE49-F238E27FC236}">
                  <a16:creationId xmlns:a16="http://schemas.microsoft.com/office/drawing/2014/main" id="{A497C075-6199-4552-B178-743060A5E435}"/>
                </a:ext>
              </a:extLst>
            </p:cNvPr>
            <p:cNvCxnSpPr>
              <a:cxnSpLocks/>
            </p:cNvCxnSpPr>
            <p:nvPr/>
          </p:nvCxnSpPr>
          <p:spPr>
            <a:xfrm>
              <a:off x="6159538" y="2885271"/>
              <a:ext cx="258855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4" name="Группа 83">
            <a:extLst>
              <a:ext uri="{FF2B5EF4-FFF2-40B4-BE49-F238E27FC236}">
                <a16:creationId xmlns:a16="http://schemas.microsoft.com/office/drawing/2014/main" id="{09869CD3-EAA3-4BC2-B398-FCC848474ADF}"/>
              </a:ext>
            </a:extLst>
          </p:cNvPr>
          <p:cNvGrpSpPr/>
          <p:nvPr/>
        </p:nvGrpSpPr>
        <p:grpSpPr>
          <a:xfrm rot="16200000">
            <a:off x="509156" y="1492356"/>
            <a:ext cx="744889" cy="1565348"/>
            <a:chOff x="4257241" y="1381197"/>
            <a:chExt cx="744889" cy="1565348"/>
          </a:xfrm>
        </p:grpSpPr>
        <p:cxnSp>
          <p:nvCxnSpPr>
            <p:cNvPr id="85" name="Прямая соединительная линия 84">
              <a:extLst>
                <a:ext uri="{FF2B5EF4-FFF2-40B4-BE49-F238E27FC236}">
                  <a16:creationId xmlns:a16="http://schemas.microsoft.com/office/drawing/2014/main" id="{C593E437-5A54-4C80-9064-214393E7DE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6" name="Овал 85">
              <a:extLst>
                <a:ext uri="{FF2B5EF4-FFF2-40B4-BE49-F238E27FC236}">
                  <a16:creationId xmlns:a16="http://schemas.microsoft.com/office/drawing/2014/main" id="{C7B9918F-EA09-4E93-8A5D-00F0F66BB72F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87" name="Прямая соединительная линия 86">
              <a:extLst>
                <a:ext uri="{FF2B5EF4-FFF2-40B4-BE49-F238E27FC236}">
                  <a16:creationId xmlns:a16="http://schemas.microsoft.com/office/drawing/2014/main" id="{14315568-35B9-4687-8753-1708190FB859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8" name="Овал 87">
              <a:extLst>
                <a:ext uri="{FF2B5EF4-FFF2-40B4-BE49-F238E27FC236}">
                  <a16:creationId xmlns:a16="http://schemas.microsoft.com/office/drawing/2014/main" id="{6D5648BC-4199-4F1F-9B6E-31CEB0460B99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89" name="Овал 88">
              <a:extLst>
                <a:ext uri="{FF2B5EF4-FFF2-40B4-BE49-F238E27FC236}">
                  <a16:creationId xmlns:a16="http://schemas.microsoft.com/office/drawing/2014/main" id="{E125E0F9-6DE4-4E4D-9EE1-599E7B14C505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86117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34" grpId="0"/>
      <p:bldP spid="47" grpId="0" animBg="1"/>
      <p:bldP spid="36" grpId="0"/>
      <p:bldP spid="51" grpId="0" animBg="1"/>
      <p:bldP spid="54" grpId="0" animBg="1"/>
      <p:bldP spid="8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Цель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5/12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DDDA89D9-D0CA-4D31-B58A-0960371D9409}"/>
              </a:ext>
            </a:extLst>
          </p:cNvPr>
          <p:cNvSpPr txBox="1">
            <a:spLocks/>
          </p:cNvSpPr>
          <p:nvPr/>
        </p:nvSpPr>
        <p:spPr>
          <a:xfrm>
            <a:off x="628650" y="1653706"/>
            <a:ext cx="7015024" cy="13377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/>
              <a:t>Разработать программное обеспечение для анализа данных, полученных в ходе работы с модифицированным пептидом.</a:t>
            </a:r>
          </a:p>
          <a:p>
            <a:pPr marL="0" indent="0">
              <a:buNone/>
            </a:pP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A30AF-62AE-48D0-9B7A-4D7954CE6823}"/>
              </a:ext>
            </a:extLst>
          </p:cNvPr>
          <p:cNvSpPr txBox="1"/>
          <p:nvPr/>
        </p:nvSpPr>
        <p:spPr>
          <a:xfrm>
            <a:off x="628650" y="2991438"/>
            <a:ext cx="73575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Подзадачи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400" dirty="0"/>
              <a:t>Научится читать файл .</a:t>
            </a:r>
            <a:r>
              <a:rPr lang="en-GB" sz="2400" dirty="0"/>
              <a:t>pep</a:t>
            </a:r>
            <a:endParaRPr lang="ru-R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400" dirty="0"/>
              <a:t>Отображать места в исследуемом пептиде, где могла произойти модификация</a:t>
            </a:r>
          </a:p>
        </p:txBody>
      </p:sp>
    </p:spTree>
    <p:extLst>
      <p:ext uri="{BB962C8B-B14F-4D97-AF65-F5344CB8AC3E}">
        <p14:creationId xmlns:p14="http://schemas.microsoft.com/office/powerpoint/2010/main" val="2961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ru-RU" dirty="0"/>
              <a:t>Выходные данные</a:t>
            </a:r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7/12</a:t>
              </a:r>
            </a:p>
          </p:txBody>
        </p:sp>
      </p:grpSp>
      <p:grpSp>
        <p:nvGrpSpPr>
          <p:cNvPr id="68" name="Группа 67">
            <a:extLst>
              <a:ext uri="{FF2B5EF4-FFF2-40B4-BE49-F238E27FC236}">
                <a16:creationId xmlns:a16="http://schemas.microsoft.com/office/drawing/2014/main" id="{1F7AF23B-08D8-49B9-8CEC-87FF3D1F4D6A}"/>
              </a:ext>
            </a:extLst>
          </p:cNvPr>
          <p:cNvGrpSpPr/>
          <p:nvPr/>
        </p:nvGrpSpPr>
        <p:grpSpPr>
          <a:xfrm>
            <a:off x="1235816" y="2241776"/>
            <a:ext cx="6672368" cy="669933"/>
            <a:chOff x="1235816" y="2907769"/>
            <a:chExt cx="6672368" cy="669933"/>
          </a:xfrm>
        </p:grpSpPr>
        <p:sp>
          <p:nvSpPr>
            <p:cNvPr id="63" name="Прямоугольник 62">
              <a:extLst>
                <a:ext uri="{FF2B5EF4-FFF2-40B4-BE49-F238E27FC236}">
                  <a16:creationId xmlns:a16="http://schemas.microsoft.com/office/drawing/2014/main" id="{AC9B957F-75B6-440D-939F-DAC239AB1A9B}"/>
                </a:ext>
              </a:extLst>
            </p:cNvPr>
            <p:cNvSpPr/>
            <p:nvPr/>
          </p:nvSpPr>
          <p:spPr>
            <a:xfrm>
              <a:off x="1235816" y="2907769"/>
              <a:ext cx="6672368" cy="521231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A   C   </a:t>
              </a:r>
              <a:r>
                <a:rPr lang="en-GB" sz="3200" dirty="0" err="1">
                  <a:solidFill>
                    <a:schemeClr val="bg1"/>
                  </a:solidFill>
                </a:rPr>
                <a:t>C</a:t>
              </a:r>
              <a:r>
                <a:rPr lang="en-GB" sz="3200" dirty="0"/>
                <a:t>   A   </a:t>
              </a:r>
              <a:r>
                <a:rPr lang="en-GB" sz="3200" dirty="0" err="1">
                  <a:solidFill>
                    <a:schemeClr val="bg1"/>
                  </a:solidFill>
                </a:rPr>
                <a:t>A</a:t>
              </a:r>
              <a:r>
                <a:rPr lang="en-GB" sz="3200" dirty="0"/>
                <a:t>   </a:t>
              </a:r>
              <a:r>
                <a:rPr lang="en-GB" sz="3200" dirty="0" err="1">
                  <a:solidFill>
                    <a:srgbClr val="00FFFF"/>
                  </a:solidFill>
                </a:rPr>
                <a:t>A</a:t>
              </a:r>
              <a:r>
                <a:rPr lang="en-GB" sz="3200" dirty="0"/>
                <a:t>   </a:t>
              </a:r>
              <a:r>
                <a:rPr lang="en-GB" sz="3200" dirty="0">
                  <a:solidFill>
                    <a:schemeClr val="bg1"/>
                  </a:solidFill>
                </a:rPr>
                <a:t>C</a:t>
              </a:r>
              <a:r>
                <a:rPr lang="en-GB" sz="3200" dirty="0"/>
                <a:t>   </a:t>
              </a:r>
              <a:r>
                <a:rPr lang="en-GB" sz="3200" dirty="0" err="1">
                  <a:solidFill>
                    <a:srgbClr val="0070C0"/>
                  </a:solidFill>
                </a:rPr>
                <a:t>C</a:t>
              </a:r>
              <a:r>
                <a:rPr lang="en-GB" sz="3200" dirty="0"/>
                <a:t>   </a:t>
              </a:r>
              <a:r>
                <a:rPr lang="en-GB" sz="3200" dirty="0">
                  <a:solidFill>
                    <a:schemeClr val="bg1"/>
                  </a:solidFill>
                </a:rPr>
                <a:t>G</a:t>
              </a:r>
              <a:r>
                <a:rPr lang="en-GB" sz="3200" dirty="0"/>
                <a:t>   A   </a:t>
              </a:r>
              <a:r>
                <a:rPr lang="en-GB" sz="3200" dirty="0">
                  <a:solidFill>
                    <a:srgbClr val="3CE016"/>
                  </a:solidFill>
                </a:rPr>
                <a:t>G</a:t>
              </a:r>
              <a:r>
                <a:rPr lang="en-GB" sz="3200" dirty="0"/>
                <a:t>   T</a:t>
              </a:r>
              <a:endParaRPr lang="ru-RU" sz="3200" dirty="0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E8E00E81-3C0B-4936-A6ED-70F00ED18747}"/>
                </a:ext>
              </a:extLst>
            </p:cNvPr>
            <p:cNvCxnSpPr/>
            <p:nvPr/>
          </p:nvCxnSpPr>
          <p:spPr>
            <a:xfrm>
              <a:off x="4154750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>
              <a:extLst>
                <a:ext uri="{FF2B5EF4-FFF2-40B4-BE49-F238E27FC236}">
                  <a16:creationId xmlns:a16="http://schemas.microsoft.com/office/drawing/2014/main" id="{AA30775D-2138-4C05-AE1C-4A7E66023C6D}"/>
                </a:ext>
              </a:extLst>
            </p:cNvPr>
            <p:cNvCxnSpPr/>
            <p:nvPr/>
          </p:nvCxnSpPr>
          <p:spPr>
            <a:xfrm>
              <a:off x="5150527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Прямая соединительная линия 66">
              <a:extLst>
                <a:ext uri="{FF2B5EF4-FFF2-40B4-BE49-F238E27FC236}">
                  <a16:creationId xmlns:a16="http://schemas.microsoft.com/office/drawing/2014/main" id="{7D71C950-7404-4FD2-851E-BF4E0AD67414}"/>
                </a:ext>
              </a:extLst>
            </p:cNvPr>
            <p:cNvCxnSpPr/>
            <p:nvPr/>
          </p:nvCxnSpPr>
          <p:spPr>
            <a:xfrm>
              <a:off x="6723356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446EB0CF-BBF9-428D-AE21-BAD4167F4915}"/>
              </a:ext>
            </a:extLst>
          </p:cNvPr>
          <p:cNvSpPr txBox="1"/>
          <p:nvPr/>
        </p:nvSpPr>
        <p:spPr>
          <a:xfrm>
            <a:off x="4008267" y="3198167"/>
            <a:ext cx="621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/>
              <a:t>и</a:t>
            </a: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6A265661-4FC0-4FA1-978E-15713FE9892C}"/>
              </a:ext>
            </a:extLst>
          </p:cNvPr>
          <p:cNvGrpSpPr/>
          <p:nvPr/>
        </p:nvGrpSpPr>
        <p:grpSpPr>
          <a:xfrm>
            <a:off x="1713215" y="3946289"/>
            <a:ext cx="2916489" cy="1337732"/>
            <a:chOff x="628650" y="3971689"/>
            <a:chExt cx="2916489" cy="1337732"/>
          </a:xfrm>
        </p:grpSpPr>
        <p:grpSp>
          <p:nvGrpSpPr>
            <p:cNvPr id="70" name="Группа 69">
              <a:extLst>
                <a:ext uri="{FF2B5EF4-FFF2-40B4-BE49-F238E27FC236}">
                  <a16:creationId xmlns:a16="http://schemas.microsoft.com/office/drawing/2014/main" id="{8BCF13DB-BA1B-4765-83C9-D2941189C9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8650" y="3971689"/>
              <a:ext cx="958026" cy="1337732"/>
              <a:chOff x="1553592" y="2281561"/>
              <a:chExt cx="1455938" cy="2032987"/>
            </a:xfrm>
          </p:grpSpPr>
          <p:sp>
            <p:nvSpPr>
              <p:cNvPr id="71" name="Прямоугольник: один усеченный угол 70">
                <a:extLst>
                  <a:ext uri="{FF2B5EF4-FFF2-40B4-BE49-F238E27FC236}">
                    <a16:creationId xmlns:a16="http://schemas.microsoft.com/office/drawing/2014/main" id="{280069A5-16B8-4A46-8A09-9BDA6872D19E}"/>
                  </a:ext>
                </a:extLst>
              </p:cNvPr>
              <p:cNvSpPr/>
              <p:nvPr/>
            </p:nvSpPr>
            <p:spPr>
              <a:xfrm>
                <a:off x="1553592" y="2281561"/>
                <a:ext cx="1455938" cy="2032987"/>
              </a:xfrm>
              <a:prstGeom prst="snip1Rect">
                <a:avLst/>
              </a:prstGeom>
              <a:solidFill>
                <a:schemeClr val="bg1"/>
              </a:solidFill>
              <a:ln w="28575">
                <a:solidFill>
                  <a:srgbClr val="97000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72" name="Прямая соединительная линия 71">
                <a:extLst>
                  <a:ext uri="{FF2B5EF4-FFF2-40B4-BE49-F238E27FC236}">
                    <a16:creationId xmlns:a16="http://schemas.microsoft.com/office/drawing/2014/main" id="{3095C636-A59F-492E-872C-87547731F1C5}"/>
                  </a:ext>
                </a:extLst>
              </p:cNvPr>
              <p:cNvCxnSpPr/>
              <p:nvPr/>
            </p:nvCxnSpPr>
            <p:spPr>
              <a:xfrm>
                <a:off x="1669001" y="2681056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Прямая соединительная линия 72">
                <a:extLst>
                  <a:ext uri="{FF2B5EF4-FFF2-40B4-BE49-F238E27FC236}">
                    <a16:creationId xmlns:a16="http://schemas.microsoft.com/office/drawing/2014/main" id="{A814DDB2-55EE-443B-87F4-B030FAC65619}"/>
                  </a:ext>
                </a:extLst>
              </p:cNvPr>
              <p:cNvCxnSpPr/>
              <p:nvPr/>
            </p:nvCxnSpPr>
            <p:spPr>
              <a:xfrm>
                <a:off x="1669001" y="2834936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Прямая соединительная линия 73">
                <a:extLst>
                  <a:ext uri="{FF2B5EF4-FFF2-40B4-BE49-F238E27FC236}">
                    <a16:creationId xmlns:a16="http://schemas.microsoft.com/office/drawing/2014/main" id="{004C6CDE-668A-4C67-A109-D788D52AD0E8}"/>
                  </a:ext>
                </a:extLst>
              </p:cNvPr>
              <p:cNvCxnSpPr/>
              <p:nvPr/>
            </p:nvCxnSpPr>
            <p:spPr>
              <a:xfrm>
                <a:off x="1669001" y="2971060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Прямая соединительная линия 74">
                <a:extLst>
                  <a:ext uri="{FF2B5EF4-FFF2-40B4-BE49-F238E27FC236}">
                    <a16:creationId xmlns:a16="http://schemas.microsoft.com/office/drawing/2014/main" id="{07EB321B-4AE8-4158-B355-7790C74501DB}"/>
                  </a:ext>
                </a:extLst>
              </p:cNvPr>
              <p:cNvCxnSpPr/>
              <p:nvPr/>
            </p:nvCxnSpPr>
            <p:spPr>
              <a:xfrm>
                <a:off x="1669002" y="3120500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Прямая соединительная линия 75">
                <a:extLst>
                  <a:ext uri="{FF2B5EF4-FFF2-40B4-BE49-F238E27FC236}">
                    <a16:creationId xmlns:a16="http://schemas.microsoft.com/office/drawing/2014/main" id="{C2110645-F9FB-4A35-9626-3CCDED771B92}"/>
                  </a:ext>
                </a:extLst>
              </p:cNvPr>
              <p:cNvCxnSpPr/>
              <p:nvPr/>
            </p:nvCxnSpPr>
            <p:spPr>
              <a:xfrm>
                <a:off x="1669002" y="3269943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Прямая соединительная линия 76">
                <a:extLst>
                  <a:ext uri="{FF2B5EF4-FFF2-40B4-BE49-F238E27FC236}">
                    <a16:creationId xmlns:a16="http://schemas.microsoft.com/office/drawing/2014/main" id="{DE501D2C-22C5-439D-B062-02F934377D8C}"/>
                  </a:ext>
                </a:extLst>
              </p:cNvPr>
              <p:cNvCxnSpPr/>
              <p:nvPr/>
            </p:nvCxnSpPr>
            <p:spPr>
              <a:xfrm>
                <a:off x="1665690" y="34253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Прямая соединительная линия 77">
                <a:extLst>
                  <a:ext uri="{FF2B5EF4-FFF2-40B4-BE49-F238E27FC236}">
                    <a16:creationId xmlns:a16="http://schemas.microsoft.com/office/drawing/2014/main" id="{43322946-4FD8-4E58-8626-25B867231554}"/>
                  </a:ext>
                </a:extLst>
              </p:cNvPr>
              <p:cNvCxnSpPr/>
              <p:nvPr/>
            </p:nvCxnSpPr>
            <p:spPr>
              <a:xfrm>
                <a:off x="1665690" y="35777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Прямая соединительная линия 78">
                <a:extLst>
                  <a:ext uri="{FF2B5EF4-FFF2-40B4-BE49-F238E27FC236}">
                    <a16:creationId xmlns:a16="http://schemas.microsoft.com/office/drawing/2014/main" id="{8855BEEC-A9A8-4B4A-B7C2-3EC9C1AC2996}"/>
                  </a:ext>
                </a:extLst>
              </p:cNvPr>
              <p:cNvCxnSpPr/>
              <p:nvPr/>
            </p:nvCxnSpPr>
            <p:spPr>
              <a:xfrm>
                <a:off x="1665690" y="37301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D5B25A-2E47-4574-B142-FCD42B71046C}"/>
                </a:ext>
              </a:extLst>
            </p:cNvPr>
            <p:cNvSpPr txBox="1"/>
            <p:nvPr/>
          </p:nvSpPr>
          <p:spPr>
            <a:xfrm>
              <a:off x="1671950" y="4437391"/>
              <a:ext cx="18731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dirty="0"/>
                <a:t>Файл</a:t>
              </a:r>
              <a:r>
                <a:rPr lang="en-GB" dirty="0"/>
                <a:t> </a:t>
              </a:r>
              <a:r>
                <a:rPr lang="ru-RU" dirty="0"/>
                <a:t>.</a:t>
              </a:r>
              <a:r>
                <a:rPr lang="en-GB" dirty="0" err="1"/>
                <a:t>pepout</a:t>
              </a:r>
              <a:endParaRPr lang="ru-RU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61729C-6B7C-475F-B572-61B984525FF5}"/>
              </a:ext>
            </a:extLst>
          </p:cNvPr>
          <p:cNvSpPr txBox="1"/>
          <p:nvPr/>
        </p:nvSpPr>
        <p:spPr>
          <a:xfrm>
            <a:off x="5016817" y="3656891"/>
            <a:ext cx="57827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YASSVRSPHPAIQPLQAPQPAVHVQ</a:t>
            </a:r>
          </a:p>
          <a:p>
            <a:r>
              <a:rPr lang="en-US" dirty="0"/>
              <a:t>GQEPLTASMLAAAPPQEQK</a:t>
            </a:r>
          </a:p>
          <a:p>
            <a:r>
              <a:rPr lang="en-US" dirty="0"/>
              <a:t>Prefix selected</a:t>
            </a:r>
          </a:p>
          <a:p>
            <a:r>
              <a:rPr lang="en-US" dirty="0"/>
              <a:t>Possible modifications: </a:t>
            </a:r>
          </a:p>
          <a:p>
            <a:r>
              <a:rPr lang="en-US" dirty="0"/>
              <a:t>at position 10: A-&gt;V</a:t>
            </a:r>
          </a:p>
          <a:p>
            <a:r>
              <a:rPr lang="en-US" dirty="0"/>
              <a:t>at position 16: A-&gt;V</a:t>
            </a:r>
          </a:p>
          <a:p>
            <a:r>
              <a:rPr lang="en-US" dirty="0"/>
              <a:t>at position 20: A-&gt;V</a:t>
            </a:r>
          </a:p>
          <a:p>
            <a:r>
              <a:rPr lang="en-US" dirty="0"/>
              <a:t>at position 24: Q-&gt;R</a:t>
            </a:r>
          </a:p>
          <a:p>
            <a:r>
              <a:rPr lang="en-US" dirty="0"/>
              <a:t>at position 26: Q-&gt;R</a:t>
            </a:r>
          </a:p>
          <a:p>
            <a:r>
              <a:rPr lang="en-US" dirty="0"/>
              <a:t>at position 31: A-&gt;V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192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F0E7B45-C8E9-4049-8C1D-F68640055791}"/>
              </a:ext>
            </a:extLst>
          </p:cNvPr>
          <p:cNvSpPr txBox="1">
            <a:spLocks/>
          </p:cNvSpPr>
          <p:nvPr/>
        </p:nvSpPr>
        <p:spPr>
          <a:xfrm>
            <a:off x="628650" y="2760134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/>
              <a:t>Интерфейс</a:t>
            </a: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DEF1AE4-032B-42AA-A930-A41D25FF9872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FB8C9CCD-70D8-41A2-8A82-49EDCDCD3137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100AE5-BDBF-43F4-8E16-CF46AF18A353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8/12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77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1513</TotalTime>
  <Words>347</Words>
  <Application>Microsoft Office PowerPoint</Application>
  <PresentationFormat>Экран (4:3)</PresentationFormat>
  <Paragraphs>136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  MutationDetector. Программное обеспечение для обнаружения точечных аминокислотных замен</vt:lpstr>
      <vt:lpstr>Пептиды и белки</vt:lpstr>
      <vt:lpstr>Аминокислотные замены</vt:lpstr>
      <vt:lpstr>Посттрансляционные модификации</vt:lpstr>
      <vt:lpstr>Возможные модификации пептида</vt:lpstr>
      <vt:lpstr>Постановка задачи</vt:lpstr>
      <vt:lpstr>Цель</vt:lpstr>
      <vt:lpstr>Выходные данные</vt:lpstr>
      <vt:lpstr>Презентация PowerPoint</vt:lpstr>
      <vt:lpstr>Презентация PowerPoint</vt:lpstr>
      <vt:lpstr>Интерфейс. Общий план</vt:lpstr>
      <vt:lpstr>Интерфейс. Тестирование</vt:lpstr>
      <vt:lpstr>Выводы</vt:lpstr>
      <vt:lpstr>Презентация PowerPoint</vt:lpstr>
      <vt:lpstr>Презентация PowerPoint</vt:lpstr>
      <vt:lpstr>Slide title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Кирилл Бриллиантов</cp:lastModifiedBy>
  <cp:revision>135</cp:revision>
  <dcterms:created xsi:type="dcterms:W3CDTF">2016-11-18T14:12:19Z</dcterms:created>
  <dcterms:modified xsi:type="dcterms:W3CDTF">2019-01-21T20:46:17Z</dcterms:modified>
</cp:coreProperties>
</file>

<file path=docProps/thumbnail.jpeg>
</file>